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3" r:id="rId3"/>
    <p:sldId id="296" r:id="rId4"/>
    <p:sldId id="257" r:id="rId5"/>
    <p:sldId id="262" r:id="rId6"/>
    <p:sldId id="264" r:id="rId7"/>
    <p:sldId id="265" r:id="rId8"/>
    <p:sldId id="263" r:id="rId9"/>
    <p:sldId id="261" r:id="rId10"/>
    <p:sldId id="258" r:id="rId11"/>
    <p:sldId id="259" r:id="rId12"/>
    <p:sldId id="268" r:id="rId13"/>
    <p:sldId id="260" r:id="rId14"/>
    <p:sldId id="266" r:id="rId15"/>
    <p:sldId id="267" r:id="rId16"/>
    <p:sldId id="269" r:id="rId17"/>
    <p:sldId id="298" r:id="rId18"/>
    <p:sldId id="270" r:id="rId19"/>
    <p:sldId id="271" r:id="rId20"/>
    <p:sldId id="272" r:id="rId21"/>
    <p:sldId id="275" r:id="rId22"/>
    <p:sldId id="284" r:id="rId23"/>
    <p:sldId id="304" r:id="rId24"/>
    <p:sldId id="285" r:id="rId25"/>
    <p:sldId id="310" r:id="rId26"/>
    <p:sldId id="305" r:id="rId27"/>
    <p:sldId id="282" r:id="rId28"/>
    <p:sldId id="283" r:id="rId29"/>
    <p:sldId id="281" r:id="rId30"/>
    <p:sldId id="279" r:id="rId31"/>
    <p:sldId id="297" r:id="rId32"/>
    <p:sldId id="280" r:id="rId33"/>
    <p:sldId id="278" r:id="rId34"/>
    <p:sldId id="277" r:id="rId35"/>
    <p:sldId id="276" r:id="rId36"/>
    <p:sldId id="274" r:id="rId37"/>
    <p:sldId id="287" r:id="rId38"/>
    <p:sldId id="309" r:id="rId39"/>
    <p:sldId id="307" r:id="rId40"/>
    <p:sldId id="288" r:id="rId41"/>
    <p:sldId id="289" r:id="rId42"/>
    <p:sldId id="290" r:id="rId43"/>
    <p:sldId id="291" r:id="rId44"/>
    <p:sldId id="292" r:id="rId45"/>
    <p:sldId id="293" r:id="rId46"/>
    <p:sldId id="286" r:id="rId47"/>
    <p:sldId id="295" r:id="rId48"/>
    <p:sldId id="299" r:id="rId49"/>
    <p:sldId id="300" r:id="rId50"/>
    <p:sldId id="301" r:id="rId51"/>
    <p:sldId id="308" r:id="rId52"/>
    <p:sldId id="302" r:id="rId53"/>
    <p:sldId id="306" r:id="rId54"/>
    <p:sldId id="29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2" autoAdjust="0"/>
    <p:restoredTop sz="94660"/>
  </p:normalViewPr>
  <p:slideViewPr>
    <p:cSldViewPr snapToGrid="0">
      <p:cViewPr varScale="1">
        <p:scale>
          <a:sx n="93" d="100"/>
          <a:sy n="93" d="100"/>
        </p:scale>
        <p:origin x="77" y="134"/>
      </p:cViewPr>
      <p:guideLst/>
    </p:cSldViewPr>
  </p:slideViewPr>
  <p:notesTextViewPr>
    <p:cViewPr>
      <p:scale>
        <a:sx n="1" d="1"/>
        <a:sy n="1" d="1"/>
      </p:scale>
      <p:origin x="0" y="0"/>
    </p:cViewPr>
  </p:notesTextViewPr>
  <p:sorterViewPr>
    <p:cViewPr>
      <p:scale>
        <a:sx n="138" d="100"/>
        <a:sy n="138" d="100"/>
      </p:scale>
      <p:origin x="0" y="-25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982315-88AB-4DD9-ADA7-2293B68BFA4E}"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181902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82315-88AB-4DD9-ADA7-2293B68BFA4E}"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310291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82315-88AB-4DD9-ADA7-2293B68BFA4E}"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95632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82315-88AB-4DD9-ADA7-2293B68BFA4E}"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B0A32-2DC2-40B2-896B-4E7F343CCE2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276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82315-88AB-4DD9-ADA7-2293B68BFA4E}"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300617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982315-88AB-4DD9-ADA7-2293B68BFA4E}" type="datetimeFigureOut">
              <a:rPr lang="en-US" smtClean="0"/>
              <a:t>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396363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982315-88AB-4DD9-ADA7-2293B68BFA4E}" type="datetimeFigureOut">
              <a:rPr lang="en-US" smtClean="0"/>
              <a:t>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2959606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82315-88AB-4DD9-ADA7-2293B68BFA4E}"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3510315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82315-88AB-4DD9-ADA7-2293B68BFA4E}"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13835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982315-88AB-4DD9-ADA7-2293B68BFA4E}"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385590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82315-88AB-4DD9-ADA7-2293B68BFA4E}" type="datetimeFigureOut">
              <a:rPr lang="en-US" smtClean="0"/>
              <a:t>3/2/2024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333211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982315-88AB-4DD9-ADA7-2293B68BFA4E}"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17898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982315-88AB-4DD9-ADA7-2293B68BFA4E}" type="datetimeFigureOut">
              <a:rPr lang="en-US" smtClean="0"/>
              <a:t>3/2/2024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145863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982315-88AB-4DD9-ADA7-2293B68BFA4E}" type="datetimeFigureOut">
              <a:rPr lang="en-US" smtClean="0"/>
              <a:t>3/2/2024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384314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82315-88AB-4DD9-ADA7-2293B68BFA4E}" type="datetimeFigureOut">
              <a:rPr lang="en-US" smtClean="0"/>
              <a:t>3/2/2024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26427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82315-88AB-4DD9-ADA7-2293B68BFA4E}"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407530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982315-88AB-4DD9-ADA7-2293B68BFA4E}" type="datetimeFigureOut">
              <a:rPr lang="en-US" smtClean="0"/>
              <a:t>3/2/2024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CB0A32-2DC2-40B2-896B-4E7F343CCE2C}" type="slidenum">
              <a:rPr lang="en-US" smtClean="0"/>
              <a:t>‹#›</a:t>
            </a:fld>
            <a:endParaRPr lang="en-US"/>
          </a:p>
        </p:txBody>
      </p:sp>
    </p:spTree>
    <p:extLst>
      <p:ext uri="{BB962C8B-B14F-4D97-AF65-F5344CB8AC3E}">
        <p14:creationId xmlns:p14="http://schemas.microsoft.com/office/powerpoint/2010/main" val="134557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982315-88AB-4DD9-ADA7-2293B68BFA4E}" type="datetimeFigureOut">
              <a:rPr lang="en-US" smtClean="0"/>
              <a:t>3/2/2024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ACB0A32-2DC2-40B2-896B-4E7F343CCE2C}" type="slidenum">
              <a:rPr lang="en-US" smtClean="0"/>
              <a:t>‹#›</a:t>
            </a:fld>
            <a:endParaRPr lang="en-US"/>
          </a:p>
        </p:txBody>
      </p:sp>
    </p:spTree>
    <p:extLst>
      <p:ext uri="{BB962C8B-B14F-4D97-AF65-F5344CB8AC3E}">
        <p14:creationId xmlns:p14="http://schemas.microsoft.com/office/powerpoint/2010/main" val="1916791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jpole-antenna.com/wp-content/uploads/2014/05/ICS211p-Amateur-Radio.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jpole-antenna.com/wp-content/uploads/2014/05/ICS309.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jpole-antenna.com/wp-content/uploads/2014/07/Fillable-ICS213-Form.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k7yca.org/how-to/hints-for-being-net-control-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arrl.org/files/file/Public%20Service/MPG204A.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ma.arrl.org/prowords-and-introductory-words-phras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toTXCaa0A-0"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1B6B-AA51-DB18-9DD7-C659C2270C1F}"/>
              </a:ext>
            </a:extLst>
          </p:cNvPr>
          <p:cNvSpPr>
            <a:spLocks noGrp="1"/>
          </p:cNvSpPr>
          <p:nvPr>
            <p:ph type="ctrTitle"/>
          </p:nvPr>
        </p:nvSpPr>
        <p:spPr>
          <a:xfrm>
            <a:off x="1646094" y="577812"/>
            <a:ext cx="9001462" cy="3641268"/>
          </a:xfrm>
        </p:spPr>
        <p:txBody>
          <a:bodyPr>
            <a:normAutofit fontScale="90000"/>
          </a:bodyPr>
          <a:lstStyle/>
          <a:p>
            <a:pPr>
              <a:lnSpc>
                <a:spcPct val="100000"/>
              </a:lnSpc>
              <a:spcAft>
                <a:spcPts val="600"/>
              </a:spcAft>
            </a:pPr>
            <a:r>
              <a:rPr lang="en-US" sz="6000" dirty="0">
                <a:solidFill>
                  <a:srgbClr val="92D050"/>
                </a:solidFill>
              </a:rPr>
              <a:t>ARES </a:t>
            </a:r>
            <a:br>
              <a:rPr lang="en-US" sz="6000" dirty="0">
                <a:solidFill>
                  <a:srgbClr val="92D050"/>
                </a:solidFill>
              </a:rPr>
            </a:br>
            <a:r>
              <a:rPr lang="en-US" sz="6000" dirty="0">
                <a:solidFill>
                  <a:srgbClr val="FFFF00"/>
                </a:solidFill>
              </a:rPr>
              <a:t>Net Control Operator </a:t>
            </a:r>
            <a:r>
              <a:rPr lang="en-US" sz="6000" dirty="0">
                <a:solidFill>
                  <a:srgbClr val="92D050"/>
                </a:solidFill>
              </a:rPr>
              <a:t>Workshop</a:t>
            </a:r>
            <a:br>
              <a:rPr lang="en-US" sz="3100" dirty="0">
                <a:solidFill>
                  <a:srgbClr val="92D050"/>
                </a:solidFill>
              </a:rPr>
            </a:br>
            <a:br>
              <a:rPr lang="en-US" sz="2200" dirty="0">
                <a:solidFill>
                  <a:srgbClr val="92D050"/>
                </a:solidFill>
              </a:rPr>
            </a:br>
            <a:r>
              <a:rPr lang="en-US" sz="2700" dirty="0">
                <a:solidFill>
                  <a:schemeClr val="accent1">
                    <a:lumMod val="40000"/>
                    <a:lumOff val="60000"/>
                  </a:schemeClr>
                </a:solidFill>
              </a:rPr>
              <a:t>March 02, 2024</a:t>
            </a:r>
            <a:br>
              <a:rPr lang="en-US" dirty="0">
                <a:solidFill>
                  <a:srgbClr val="92D050"/>
                </a:solidFill>
              </a:rPr>
            </a:br>
            <a:endParaRPr lang="en-US" dirty="0">
              <a:solidFill>
                <a:srgbClr val="92D050"/>
              </a:solidFill>
            </a:endParaRPr>
          </a:p>
        </p:txBody>
      </p:sp>
      <p:sp>
        <p:nvSpPr>
          <p:cNvPr id="3" name="Subtitle 2">
            <a:extLst>
              <a:ext uri="{FF2B5EF4-FFF2-40B4-BE49-F238E27FC236}">
                <a16:creationId xmlns:a16="http://schemas.microsoft.com/office/drawing/2014/main" id="{FBA69A03-9F90-5062-FC05-1322077A1B74}"/>
              </a:ext>
            </a:extLst>
          </p:cNvPr>
          <p:cNvSpPr>
            <a:spLocks noGrp="1"/>
          </p:cNvSpPr>
          <p:nvPr>
            <p:ph type="subTitle" idx="1"/>
          </p:nvPr>
        </p:nvSpPr>
        <p:spPr>
          <a:xfrm>
            <a:off x="380331" y="4219080"/>
            <a:ext cx="11532987" cy="2189164"/>
          </a:xfrm>
        </p:spPr>
        <p:txBody>
          <a:bodyPr>
            <a:normAutofit/>
          </a:bodyPr>
          <a:lstStyle/>
          <a:p>
            <a:pPr algn="l"/>
            <a:r>
              <a:rPr lang="en-US" sz="2800" dirty="0">
                <a:solidFill>
                  <a:srgbClr val="92D050"/>
                </a:solidFill>
              </a:rPr>
              <a:t>             Workshop Leader:    </a:t>
            </a:r>
            <a:r>
              <a:rPr lang="en-US" sz="3200" dirty="0">
                <a:latin typeface="+mj-lt"/>
              </a:rPr>
              <a:t>Douglas Sharafanowich,  WA1SFH</a:t>
            </a:r>
          </a:p>
          <a:p>
            <a:pPr algn="l"/>
            <a:r>
              <a:rPr lang="en-US" sz="3200" b="1" dirty="0">
                <a:solidFill>
                  <a:srgbClr val="92D050"/>
                </a:solidFill>
                <a:latin typeface="+mj-lt"/>
              </a:rPr>
              <a:t>                                      D</a:t>
            </a:r>
            <a:r>
              <a:rPr lang="en-US" dirty="0">
                <a:latin typeface="+mj-lt"/>
              </a:rPr>
              <a:t>istrict </a:t>
            </a:r>
            <a:r>
              <a:rPr lang="en-US" sz="3200" b="1" dirty="0">
                <a:solidFill>
                  <a:srgbClr val="92D050"/>
                </a:solidFill>
                <a:latin typeface="+mj-lt"/>
              </a:rPr>
              <a:t>E</a:t>
            </a:r>
            <a:r>
              <a:rPr lang="en-US" dirty="0">
                <a:latin typeface="+mj-lt"/>
              </a:rPr>
              <a:t>mergency </a:t>
            </a:r>
            <a:r>
              <a:rPr lang="en-US" sz="3200" b="1" dirty="0">
                <a:solidFill>
                  <a:srgbClr val="92D050"/>
                </a:solidFill>
                <a:latin typeface="+mj-lt"/>
              </a:rPr>
              <a:t>C</a:t>
            </a:r>
            <a:r>
              <a:rPr lang="en-US" dirty="0">
                <a:latin typeface="+mj-lt"/>
              </a:rPr>
              <a:t>oordinator </a:t>
            </a:r>
          </a:p>
          <a:p>
            <a:pPr algn="l"/>
            <a:r>
              <a:rPr lang="en-US" dirty="0">
                <a:latin typeface="+mj-lt"/>
              </a:rPr>
              <a:t>                                                       ARES:  CT Section – Region 2</a:t>
            </a:r>
          </a:p>
        </p:txBody>
      </p:sp>
      <p:pic>
        <p:nvPicPr>
          <p:cNvPr id="5" name="Picture 4" descr="A logo for a radio emergency service&#10;&#10;Description automatically generated">
            <a:extLst>
              <a:ext uri="{FF2B5EF4-FFF2-40B4-BE49-F238E27FC236}">
                <a16:creationId xmlns:a16="http://schemas.microsoft.com/office/drawing/2014/main" id="{F7693BA9-30EB-45A5-5C0F-154F19AFD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39" y="4950941"/>
            <a:ext cx="1041956" cy="998194"/>
          </a:xfrm>
          <a:prstGeom prst="rect">
            <a:avLst/>
          </a:prstGeom>
        </p:spPr>
      </p:pic>
      <p:pic>
        <p:nvPicPr>
          <p:cNvPr id="7" name="Picture 6" descr="A red white and blue logo&#10;&#10;Description automatically generated">
            <a:extLst>
              <a:ext uri="{FF2B5EF4-FFF2-40B4-BE49-F238E27FC236}">
                <a16:creationId xmlns:a16="http://schemas.microsoft.com/office/drawing/2014/main" id="{16F17F41-6D4E-7DA0-E6C3-21F26E389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178" y="4959691"/>
            <a:ext cx="978396" cy="989444"/>
          </a:xfrm>
          <a:prstGeom prst="rect">
            <a:avLst/>
          </a:prstGeom>
        </p:spPr>
      </p:pic>
      <p:pic>
        <p:nvPicPr>
          <p:cNvPr id="9" name="Picture 8" descr="A logo of a broken eye&#10;&#10;Description automatically generated">
            <a:extLst>
              <a:ext uri="{FF2B5EF4-FFF2-40B4-BE49-F238E27FC236}">
                <a16:creationId xmlns:a16="http://schemas.microsoft.com/office/drawing/2014/main" id="{A9CE68CC-F06E-2E05-2985-5E605A972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4277" y="4950942"/>
            <a:ext cx="899416" cy="998194"/>
          </a:xfrm>
          <a:prstGeom prst="rect">
            <a:avLst/>
          </a:prstGeom>
        </p:spPr>
      </p:pic>
      <p:pic>
        <p:nvPicPr>
          <p:cNvPr id="11" name="Picture 10" descr="A yellow logo with a spiral and a spiral in it&#10;&#10;Description automatically generated">
            <a:extLst>
              <a:ext uri="{FF2B5EF4-FFF2-40B4-BE49-F238E27FC236}">
                <a16:creationId xmlns:a16="http://schemas.microsoft.com/office/drawing/2014/main" id="{1D572BE3-C3A0-C058-ABB1-EC3B9A556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8396" y="4959691"/>
            <a:ext cx="683127" cy="990792"/>
          </a:xfrm>
          <a:prstGeom prst="rect">
            <a:avLst/>
          </a:prstGeom>
        </p:spPr>
      </p:pic>
    </p:spTree>
    <p:extLst>
      <p:ext uri="{BB962C8B-B14F-4D97-AF65-F5344CB8AC3E}">
        <p14:creationId xmlns:p14="http://schemas.microsoft.com/office/powerpoint/2010/main" val="22256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3C662-A275-0575-F40B-F52D4C330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2479C-C953-DEE5-1F6A-55465BE428A1}"/>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pic>
        <p:nvPicPr>
          <p:cNvPr id="7" name="Content Placeholder 6">
            <a:extLst>
              <a:ext uri="{FF2B5EF4-FFF2-40B4-BE49-F238E27FC236}">
                <a16:creationId xmlns:a16="http://schemas.microsoft.com/office/drawing/2014/main" id="{18046E38-AE8B-D585-A36F-A105B91AD8F4}"/>
              </a:ext>
            </a:extLst>
          </p:cNvPr>
          <p:cNvPicPr>
            <a:picLocks noGrp="1" noChangeAspect="1"/>
          </p:cNvPicPr>
          <p:nvPr>
            <p:ph idx="1"/>
          </p:nvPr>
        </p:nvPicPr>
        <p:blipFill>
          <a:blip r:embed="rId2"/>
          <a:stretch>
            <a:fillRect/>
          </a:stretch>
        </p:blipFill>
        <p:spPr>
          <a:xfrm>
            <a:off x="3026519" y="673920"/>
            <a:ext cx="6249285" cy="5968869"/>
          </a:xfrm>
        </p:spPr>
      </p:pic>
    </p:spTree>
    <p:extLst>
      <p:ext uri="{BB962C8B-B14F-4D97-AF65-F5344CB8AC3E}">
        <p14:creationId xmlns:p14="http://schemas.microsoft.com/office/powerpoint/2010/main" val="349144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83141-8DEF-ACE2-AF11-BC0DBDA5DF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E23E7-9225-5872-19BB-A67C443BEC65}"/>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pic>
        <p:nvPicPr>
          <p:cNvPr id="5" name="Content Placeholder 4">
            <a:extLst>
              <a:ext uri="{FF2B5EF4-FFF2-40B4-BE49-F238E27FC236}">
                <a16:creationId xmlns:a16="http://schemas.microsoft.com/office/drawing/2014/main" id="{78A6361A-8249-D5A5-039E-F41B8CA74819}"/>
              </a:ext>
            </a:extLst>
          </p:cNvPr>
          <p:cNvPicPr>
            <a:picLocks noGrp="1" noChangeAspect="1"/>
          </p:cNvPicPr>
          <p:nvPr>
            <p:ph idx="1"/>
          </p:nvPr>
        </p:nvPicPr>
        <p:blipFill>
          <a:blip r:embed="rId2"/>
          <a:stretch>
            <a:fillRect/>
          </a:stretch>
        </p:blipFill>
        <p:spPr>
          <a:xfrm>
            <a:off x="2388973" y="719498"/>
            <a:ext cx="7545860" cy="5990195"/>
          </a:xfrm>
        </p:spPr>
      </p:pic>
      <p:sp>
        <p:nvSpPr>
          <p:cNvPr id="7" name="TextBox 6">
            <a:extLst>
              <a:ext uri="{FF2B5EF4-FFF2-40B4-BE49-F238E27FC236}">
                <a16:creationId xmlns:a16="http://schemas.microsoft.com/office/drawing/2014/main" id="{C13847FF-0E48-9C90-9AA0-BD796A4712AD}"/>
              </a:ext>
            </a:extLst>
          </p:cNvPr>
          <p:cNvSpPr txBox="1"/>
          <p:nvPr/>
        </p:nvSpPr>
        <p:spPr>
          <a:xfrm>
            <a:off x="6705601" y="2141838"/>
            <a:ext cx="2290118" cy="369332"/>
          </a:xfrm>
          <a:prstGeom prst="rect">
            <a:avLst/>
          </a:prstGeom>
          <a:noFill/>
        </p:spPr>
        <p:txBody>
          <a:bodyPr wrap="square" rtlCol="0">
            <a:spAutoFit/>
          </a:bodyPr>
          <a:lstStyle/>
          <a:p>
            <a:pPr algn="ctr"/>
            <a:r>
              <a:rPr lang="en-US" dirty="0"/>
              <a:t>From Tactical Net</a:t>
            </a:r>
          </a:p>
        </p:txBody>
      </p:sp>
    </p:spTree>
    <p:extLst>
      <p:ext uri="{BB962C8B-B14F-4D97-AF65-F5344CB8AC3E}">
        <p14:creationId xmlns:p14="http://schemas.microsoft.com/office/powerpoint/2010/main" val="302484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F3C4A-BE9C-B807-055B-7084EF7EE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64AE6-D090-E3C2-BF88-033E28DEA876}"/>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5304D3BF-6A5A-3A40-1108-A6EADB6BA205}"/>
              </a:ext>
            </a:extLst>
          </p:cNvPr>
          <p:cNvSpPr>
            <a:spLocks noGrp="1"/>
          </p:cNvSpPr>
          <p:nvPr>
            <p:ph idx="1"/>
          </p:nvPr>
        </p:nvSpPr>
        <p:spPr>
          <a:xfrm>
            <a:off x="609600" y="588539"/>
            <a:ext cx="10663281" cy="5647504"/>
          </a:xfrm>
        </p:spPr>
        <p:txBody>
          <a:bodyPr/>
          <a:lstStyle/>
          <a:p>
            <a:pPr marL="0" indent="0">
              <a:buNone/>
            </a:pPr>
            <a:endParaRPr lang="en-US" sz="2800" b="1" dirty="0"/>
          </a:p>
          <a:p>
            <a:pPr marL="0" indent="0" algn="ctr">
              <a:buNone/>
            </a:pPr>
            <a:r>
              <a:rPr lang="en-US" sz="6000" b="1" dirty="0"/>
              <a:t>KEEPING TRACK </a:t>
            </a:r>
          </a:p>
          <a:p>
            <a:pPr marL="0" indent="0" algn="ctr">
              <a:buNone/>
            </a:pPr>
            <a:r>
              <a:rPr lang="en-US" sz="6000" b="1" dirty="0"/>
              <a:t>with </a:t>
            </a:r>
          </a:p>
          <a:p>
            <a:pPr marL="0" indent="0" algn="ctr">
              <a:buNone/>
            </a:pPr>
            <a:r>
              <a:rPr lang="en-US" sz="6000" b="1" dirty="0"/>
              <a:t>ICS FORMS</a:t>
            </a:r>
          </a:p>
          <a:p>
            <a:endParaRPr lang="en-US" dirty="0"/>
          </a:p>
        </p:txBody>
      </p:sp>
    </p:spTree>
    <p:extLst>
      <p:ext uri="{BB962C8B-B14F-4D97-AF65-F5344CB8AC3E}">
        <p14:creationId xmlns:p14="http://schemas.microsoft.com/office/powerpoint/2010/main" val="63794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5E499-308E-3A45-C0E7-F90A0B4EB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81E7A-BF6B-AE80-39F2-54BDC6DB51CA}"/>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3" name="Content Placeholder 2">
            <a:extLst>
              <a:ext uri="{FF2B5EF4-FFF2-40B4-BE49-F238E27FC236}">
                <a16:creationId xmlns:a16="http://schemas.microsoft.com/office/drawing/2014/main" id="{45E46A69-81F7-366B-C803-2AEDDCFB1D24}"/>
              </a:ext>
            </a:extLst>
          </p:cNvPr>
          <p:cNvSpPr>
            <a:spLocks noGrp="1"/>
          </p:cNvSpPr>
          <p:nvPr>
            <p:ph idx="1"/>
          </p:nvPr>
        </p:nvSpPr>
        <p:spPr>
          <a:xfrm>
            <a:off x="614949" y="761243"/>
            <a:ext cx="3553398" cy="5972066"/>
          </a:xfrm>
        </p:spPr>
        <p:txBody>
          <a:bodyPr>
            <a:normAutofit/>
          </a:bodyPr>
          <a:lstStyle/>
          <a:p>
            <a:pPr marL="0" indent="0">
              <a:buNone/>
            </a:pPr>
            <a:r>
              <a:rPr lang="en-US" b="1" u="none" strike="noStrike" kern="100" dirty="0">
                <a:solidFill>
                  <a:srgbClr val="FFFF00"/>
                </a:solidFill>
                <a:effectLst/>
                <a:latin typeface="Open Sans" panose="020B0606030504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ICS-211: Check In Sheet</a:t>
            </a:r>
            <a:r>
              <a:rPr lang="en-US" b="1" u="none" strike="noStrike" kern="100" dirty="0">
                <a:solidFill>
                  <a:srgbClr val="6BA9DA"/>
                </a:solidFill>
                <a:effectLst/>
                <a:latin typeface="Open Sans" panose="020B0606030504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a:t>
            </a:r>
            <a:r>
              <a:rPr lang="en-US" kern="100" dirty="0">
                <a:solidFill>
                  <a:srgbClr val="666666"/>
                </a:solidFill>
                <a:effectLst/>
                <a:latin typeface="Open Sans" panose="020B0606030504020204" pitchFamily="34" charset="0"/>
                <a:ea typeface="Calibri" panose="020F0502020204030204" pitchFamily="34" charset="0"/>
                <a:cs typeface="Times New Roman" panose="02020603050405020304" pitchFamily="18" charset="0"/>
              </a:rPr>
              <a:t> </a:t>
            </a:r>
          </a:p>
          <a:p>
            <a:pPr marL="0" indent="0">
              <a:buNone/>
            </a:pPr>
            <a:r>
              <a:rPr lang="en-US" sz="1800" kern="100" dirty="0">
                <a:effectLst/>
                <a:latin typeface="Open Sans" panose="020B0606030504020204" pitchFamily="34" charset="0"/>
                <a:ea typeface="Calibri" panose="020F0502020204030204" pitchFamily="34" charset="0"/>
                <a:cs typeface="Times New Roman" panose="02020603050405020304" pitchFamily="18" charset="0"/>
              </a:rPr>
              <a:t>This form is commonly used to record the names and pertinent info as workers enter or leave an incident scene. The </a:t>
            </a:r>
            <a:r>
              <a:rPr lang="en-US" sz="1800" b="1" kern="100" dirty="0">
                <a:effectLst/>
                <a:latin typeface="Open Sans" panose="020B0606030504020204" pitchFamily="34" charset="0"/>
                <a:ea typeface="Calibri" panose="020F0502020204030204" pitchFamily="34" charset="0"/>
                <a:cs typeface="Times New Roman" panose="02020603050405020304" pitchFamily="18" charset="0"/>
              </a:rPr>
              <a:t>Amateur Radio specific </a:t>
            </a:r>
            <a:r>
              <a:rPr lang="en-US" sz="1800" kern="100" dirty="0">
                <a:effectLst/>
                <a:latin typeface="Open Sans" panose="020B0606030504020204" pitchFamily="34" charset="0"/>
                <a:ea typeface="Calibri" panose="020F0502020204030204" pitchFamily="34" charset="0"/>
                <a:cs typeface="Times New Roman" panose="02020603050405020304" pitchFamily="18" charset="0"/>
              </a:rPr>
              <a:t>version of this form includes a column for callsign and eliminates some unneeded info. </a:t>
            </a:r>
          </a:p>
          <a:p>
            <a:pPr marL="0" indent="0">
              <a:buNone/>
            </a:pPr>
            <a:r>
              <a:rPr lang="en-US" sz="2400" kern="100" dirty="0">
                <a:effectLst/>
                <a:latin typeface="Open Sans" panose="020B0606030504020204" pitchFamily="34" charset="0"/>
                <a:ea typeface="Calibri" panose="020F0502020204030204" pitchFamily="34" charset="0"/>
                <a:cs typeface="Times New Roman" panose="02020603050405020304" pitchFamily="18" charset="0"/>
              </a:rPr>
              <a:t>This form will keep you on track on who is active as </a:t>
            </a:r>
            <a:r>
              <a:rPr lang="en-US" sz="2400" kern="100" dirty="0">
                <a:solidFill>
                  <a:srgbClr val="FFFF00"/>
                </a:solidFill>
                <a:effectLst/>
                <a:latin typeface="Open Sans" panose="020B0606030504020204" pitchFamily="34" charset="0"/>
                <a:ea typeface="Calibri" panose="020F0502020204030204" pitchFamily="34" charset="0"/>
                <a:cs typeface="Times New Roman" panose="02020603050405020304" pitchFamily="18" charset="0"/>
              </a:rPr>
              <a:t>stations check-in and check-out </a:t>
            </a:r>
            <a:r>
              <a:rPr lang="en-US" sz="2400" kern="100" dirty="0">
                <a:effectLst/>
                <a:latin typeface="Open Sans" panose="020B0606030504020204" pitchFamily="34" charset="0"/>
                <a:ea typeface="Calibri" panose="020F0502020204030204" pitchFamily="34" charset="0"/>
                <a:cs typeface="Times New Roman" panose="02020603050405020304" pitchFamily="18" charset="0"/>
              </a:rPr>
              <a:t>of the net.</a:t>
            </a:r>
            <a:endParaRPr lang="en-US" sz="2400" kern="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3600" b="1" dirty="0"/>
          </a:p>
        </p:txBody>
      </p:sp>
      <p:pic>
        <p:nvPicPr>
          <p:cNvPr id="5" name="Picture 4">
            <a:extLst>
              <a:ext uri="{FF2B5EF4-FFF2-40B4-BE49-F238E27FC236}">
                <a16:creationId xmlns:a16="http://schemas.microsoft.com/office/drawing/2014/main" id="{9D588597-A48C-8C6A-B3F1-958F91D18CC3}"/>
              </a:ext>
            </a:extLst>
          </p:cNvPr>
          <p:cNvPicPr>
            <a:picLocks noChangeAspect="1"/>
          </p:cNvPicPr>
          <p:nvPr/>
        </p:nvPicPr>
        <p:blipFill>
          <a:blip r:embed="rId3"/>
          <a:stretch>
            <a:fillRect/>
          </a:stretch>
        </p:blipFill>
        <p:spPr>
          <a:xfrm>
            <a:off x="4383476" y="598330"/>
            <a:ext cx="7662946" cy="6134979"/>
          </a:xfrm>
          <a:prstGeom prst="rect">
            <a:avLst/>
          </a:prstGeom>
        </p:spPr>
      </p:pic>
    </p:spTree>
    <p:extLst>
      <p:ext uri="{BB962C8B-B14F-4D97-AF65-F5344CB8AC3E}">
        <p14:creationId xmlns:p14="http://schemas.microsoft.com/office/powerpoint/2010/main" val="95511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F9A72-A3D4-0408-1431-E63C03E1BE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895A2-4848-29AA-F1B2-5B5DB7B4F319}"/>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0A66DC6F-382F-6ED6-BF51-1BA3B0703AF2}"/>
              </a:ext>
            </a:extLst>
          </p:cNvPr>
          <p:cNvSpPr>
            <a:spLocks noGrp="1"/>
          </p:cNvSpPr>
          <p:nvPr>
            <p:ph idx="1"/>
          </p:nvPr>
        </p:nvSpPr>
        <p:spPr>
          <a:xfrm>
            <a:off x="280086" y="588539"/>
            <a:ext cx="3127293" cy="5647504"/>
          </a:xfrm>
        </p:spPr>
        <p:txBody>
          <a:bodyPr>
            <a:normAutofit/>
          </a:bodyPr>
          <a:lstStyle/>
          <a:p>
            <a:pPr marL="0" indent="0">
              <a:lnSpc>
                <a:spcPct val="100000"/>
              </a:lnSpc>
              <a:spcBef>
                <a:spcPts val="0"/>
              </a:spcBef>
              <a:buNone/>
            </a:pPr>
            <a:r>
              <a:rPr lang="en-US" sz="2400" b="1" u="none" strike="noStrike" dirty="0">
                <a:solidFill>
                  <a:srgbClr val="FFFF00"/>
                </a:solidFill>
                <a:effectLst/>
                <a:latin typeface="Open Sans" panose="020B0606030504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ICS-309: Log Sheet</a:t>
            </a:r>
            <a:r>
              <a:rPr lang="en-US" sz="2400" b="1" dirty="0">
                <a:solidFill>
                  <a:srgbClr val="666666"/>
                </a:solidFill>
                <a:effectLst/>
                <a:latin typeface="Open Sans" panose="020B0606030504020204" pitchFamily="34" charset="0"/>
                <a:ea typeface="Times New Roman" panose="02020603050405020304" pitchFamily="18" charset="0"/>
              </a:rPr>
              <a:t>.</a:t>
            </a:r>
            <a:r>
              <a:rPr lang="en-US" sz="2400" dirty="0">
                <a:solidFill>
                  <a:srgbClr val="666666"/>
                </a:solidFill>
                <a:effectLst/>
                <a:latin typeface="Open Sans" panose="020B0606030504020204" pitchFamily="34" charset="0"/>
                <a:ea typeface="Times New Roman" panose="02020603050405020304" pitchFamily="18" charset="0"/>
              </a:rPr>
              <a:t> </a:t>
            </a:r>
          </a:p>
          <a:p>
            <a:pPr marL="0" indent="0">
              <a:lnSpc>
                <a:spcPct val="100000"/>
              </a:lnSpc>
              <a:spcBef>
                <a:spcPts val="0"/>
              </a:spcBef>
              <a:buNone/>
            </a:pPr>
            <a:r>
              <a:rPr lang="en-US" sz="1800" dirty="0">
                <a:effectLst/>
                <a:latin typeface="Open Sans" panose="020B0606030504020204" pitchFamily="34" charset="0"/>
                <a:ea typeface="Times New Roman" panose="02020603050405020304" pitchFamily="18" charset="0"/>
              </a:rPr>
              <a:t>Another ICS form that has been </a:t>
            </a:r>
            <a:r>
              <a:rPr lang="en-US" sz="1800" b="1" dirty="0">
                <a:effectLst/>
                <a:latin typeface="Open Sans" panose="020B0606030504020204" pitchFamily="34" charset="0"/>
                <a:ea typeface="Times New Roman" panose="02020603050405020304" pitchFamily="18" charset="0"/>
              </a:rPr>
              <a:t>customized for amateur radio </a:t>
            </a:r>
            <a:r>
              <a:rPr lang="en-US" sz="1800" dirty="0">
                <a:effectLst/>
                <a:latin typeface="Open Sans" panose="020B0606030504020204" pitchFamily="34" charset="0"/>
                <a:ea typeface="Times New Roman" panose="02020603050405020304" pitchFamily="18" charset="0"/>
              </a:rPr>
              <a:t>use.</a:t>
            </a:r>
          </a:p>
          <a:p>
            <a:pPr marL="0" indent="0">
              <a:lnSpc>
                <a:spcPct val="100000"/>
              </a:lnSpc>
              <a:spcBef>
                <a:spcPts val="0"/>
              </a:spcBef>
              <a:buNone/>
            </a:pPr>
            <a:endParaRPr lang="en-US" sz="1800" dirty="0">
              <a:effectLst/>
              <a:latin typeface="Open Sans" panose="020B0606030504020204" pitchFamily="34" charset="0"/>
              <a:ea typeface="Times New Roman" panose="02020603050405020304" pitchFamily="18" charset="0"/>
            </a:endParaRPr>
          </a:p>
          <a:p>
            <a:pPr marL="0" indent="0">
              <a:lnSpc>
                <a:spcPct val="100000"/>
              </a:lnSpc>
              <a:spcBef>
                <a:spcPts val="0"/>
              </a:spcBef>
              <a:buNone/>
            </a:pPr>
            <a:r>
              <a:rPr lang="en-US" sz="1800" dirty="0">
                <a:effectLst/>
                <a:latin typeface="Open Sans" panose="020B0606030504020204" pitchFamily="34" charset="0"/>
                <a:ea typeface="Times New Roman" panose="02020603050405020304" pitchFamily="18" charset="0"/>
              </a:rPr>
              <a:t>This form has columns for recording time, stations, and callsigns. </a:t>
            </a:r>
          </a:p>
          <a:p>
            <a:pPr marL="0" indent="0">
              <a:lnSpc>
                <a:spcPct val="100000"/>
              </a:lnSpc>
              <a:spcBef>
                <a:spcPts val="0"/>
              </a:spcBef>
              <a:buNone/>
            </a:pPr>
            <a:endParaRPr lang="en-US" sz="1800" dirty="0">
              <a:effectLst/>
              <a:latin typeface="Open Sans" panose="020B0606030504020204" pitchFamily="34" charset="0"/>
              <a:ea typeface="Times New Roman" panose="02020603050405020304" pitchFamily="18" charset="0"/>
            </a:endParaRPr>
          </a:p>
          <a:p>
            <a:pPr marL="0" indent="0">
              <a:lnSpc>
                <a:spcPct val="100000"/>
              </a:lnSpc>
              <a:spcBef>
                <a:spcPts val="0"/>
              </a:spcBef>
              <a:buNone/>
            </a:pPr>
            <a:r>
              <a:rPr lang="en-US" sz="2800" b="1" dirty="0">
                <a:effectLst/>
                <a:latin typeface="Open Sans" panose="020B0606030504020204" pitchFamily="34" charset="0"/>
                <a:ea typeface="Times New Roman" panose="02020603050405020304" pitchFamily="18" charset="0"/>
              </a:rPr>
              <a:t>This is your </a:t>
            </a:r>
            <a:r>
              <a:rPr lang="en-US" sz="2800" b="1" dirty="0">
                <a:solidFill>
                  <a:srgbClr val="FFFF00"/>
                </a:solidFill>
                <a:effectLst/>
                <a:latin typeface="Open Sans" panose="020B0606030504020204" pitchFamily="34" charset="0"/>
                <a:ea typeface="Times New Roman" panose="02020603050405020304" pitchFamily="18" charset="0"/>
              </a:rPr>
              <a:t>running record of events </a:t>
            </a:r>
            <a:r>
              <a:rPr lang="en-US" sz="2800" b="1" dirty="0">
                <a:effectLst/>
                <a:latin typeface="Open Sans" panose="020B0606030504020204" pitchFamily="34" charset="0"/>
                <a:ea typeface="Times New Roman" panose="02020603050405020304" pitchFamily="18" charset="0"/>
              </a:rPr>
              <a:t>that have transpired on the net.</a:t>
            </a:r>
            <a:endParaRPr lang="en-US" sz="2800" b="1" dirty="0">
              <a:effectLst/>
              <a:latin typeface="Times New Roman" panose="02020603050405020304" pitchFamily="18" charset="0"/>
              <a:ea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A181C65B-A33A-7D4E-6F14-07841E9C56EA}"/>
              </a:ext>
            </a:extLst>
          </p:cNvPr>
          <p:cNvPicPr>
            <a:picLocks noChangeAspect="1"/>
          </p:cNvPicPr>
          <p:nvPr/>
        </p:nvPicPr>
        <p:blipFill>
          <a:blip r:embed="rId3"/>
          <a:stretch>
            <a:fillRect/>
          </a:stretch>
        </p:blipFill>
        <p:spPr>
          <a:xfrm>
            <a:off x="3645247" y="588539"/>
            <a:ext cx="7389765" cy="6100585"/>
          </a:xfrm>
          <a:prstGeom prst="rect">
            <a:avLst/>
          </a:prstGeom>
        </p:spPr>
      </p:pic>
    </p:spTree>
    <p:extLst>
      <p:ext uri="{BB962C8B-B14F-4D97-AF65-F5344CB8AC3E}">
        <p14:creationId xmlns:p14="http://schemas.microsoft.com/office/powerpoint/2010/main" val="184288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9EF48-0487-A601-9FA5-06F247690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7E90C-CCCA-4162-4484-A16F43F9ECCC}"/>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26F1F600-0B9F-F65F-0FCA-C880AC3A285E}"/>
              </a:ext>
            </a:extLst>
          </p:cNvPr>
          <p:cNvSpPr>
            <a:spLocks noGrp="1"/>
          </p:cNvSpPr>
          <p:nvPr>
            <p:ph idx="1"/>
          </p:nvPr>
        </p:nvSpPr>
        <p:spPr>
          <a:xfrm>
            <a:off x="506627" y="605247"/>
            <a:ext cx="4296032" cy="6076659"/>
          </a:xfrm>
        </p:spPr>
        <p:txBody>
          <a:bodyPr/>
          <a:lstStyle/>
          <a:p>
            <a:pPr marL="0" indent="0">
              <a:buNone/>
            </a:pPr>
            <a:r>
              <a:rPr lang="en-US" sz="2400" b="1" u="none" strike="noStrike" dirty="0">
                <a:solidFill>
                  <a:srgbClr val="FFFF00"/>
                </a:solidFill>
                <a:effectLst/>
                <a:latin typeface="Open Sans" panose="020B0606030504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ICS-213: Message Form.</a:t>
            </a:r>
            <a:r>
              <a:rPr lang="en-US" sz="2400" dirty="0">
                <a:solidFill>
                  <a:srgbClr val="FFFF00"/>
                </a:solidFill>
                <a:effectLst/>
                <a:latin typeface="Open Sans" panose="020B0606030504020204" pitchFamily="34" charset="0"/>
                <a:ea typeface="Times New Roman" panose="02020603050405020304" pitchFamily="18" charset="0"/>
              </a:rPr>
              <a:t> </a:t>
            </a:r>
          </a:p>
          <a:p>
            <a:pPr marL="0" indent="0">
              <a:buNone/>
            </a:pPr>
            <a:r>
              <a:rPr lang="en-US" sz="1600" dirty="0">
                <a:effectLst/>
                <a:latin typeface="Open Sans" panose="020B0606030504020204" pitchFamily="34" charset="0"/>
                <a:ea typeface="Times New Roman" panose="02020603050405020304" pitchFamily="18" charset="0"/>
              </a:rPr>
              <a:t>Often you’ll be required to pass a piece of traffic to another party, like an event organizer or official. Writing the message on a piece of scratch paper may seem convenient, but opens the door for errors and incomplete messages. Using the ICS-213 message form is a standardized method to record a piece of traffic and the response of the recipient. Is this form necessary for every piece of traffic on the net? No, it isn’t. </a:t>
            </a:r>
          </a:p>
          <a:p>
            <a:pPr marL="0" indent="0">
              <a:buNone/>
            </a:pPr>
            <a:r>
              <a:rPr lang="en-US" sz="1600" dirty="0">
                <a:effectLst/>
                <a:latin typeface="Open Sans" panose="020B0606030504020204" pitchFamily="34" charset="0"/>
                <a:ea typeface="Times New Roman" panose="02020603050405020304" pitchFamily="18" charset="0"/>
              </a:rPr>
              <a:t>But, </a:t>
            </a:r>
            <a:r>
              <a:rPr lang="en-US" sz="2400" b="1" dirty="0">
                <a:solidFill>
                  <a:srgbClr val="FFFF00"/>
                </a:solidFill>
                <a:effectLst/>
                <a:latin typeface="Open Sans" panose="020B0606030504020204" pitchFamily="34" charset="0"/>
                <a:ea typeface="Times New Roman" panose="02020603050405020304" pitchFamily="18" charset="0"/>
              </a:rPr>
              <a:t>if the traffic requires a response from a third party, this form will become invaluable.</a:t>
            </a:r>
          </a:p>
          <a:p>
            <a:pPr marL="0" indent="0">
              <a:buNone/>
            </a:pPr>
            <a:endParaRPr lang="en-US" b="1"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E3D76F7C-C971-168A-58C3-886E5C691F00}"/>
              </a:ext>
            </a:extLst>
          </p:cNvPr>
          <p:cNvPicPr>
            <a:picLocks noChangeAspect="1"/>
          </p:cNvPicPr>
          <p:nvPr/>
        </p:nvPicPr>
        <p:blipFill>
          <a:blip r:embed="rId3"/>
          <a:stretch>
            <a:fillRect/>
          </a:stretch>
        </p:blipFill>
        <p:spPr>
          <a:xfrm>
            <a:off x="5717759" y="679415"/>
            <a:ext cx="5131473" cy="6002491"/>
          </a:xfrm>
          <a:prstGeom prst="rect">
            <a:avLst/>
          </a:prstGeom>
        </p:spPr>
      </p:pic>
    </p:spTree>
    <p:extLst>
      <p:ext uri="{BB962C8B-B14F-4D97-AF65-F5344CB8AC3E}">
        <p14:creationId xmlns:p14="http://schemas.microsoft.com/office/powerpoint/2010/main" val="3077008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59400-E448-52DF-6653-2C56AA071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BA11C-0207-5F7F-59BD-B3358578FB71}"/>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9FF883C2-88F5-078D-B510-FF39EF0DF492}"/>
              </a:ext>
            </a:extLst>
          </p:cNvPr>
          <p:cNvSpPr>
            <a:spLocks noGrp="1"/>
          </p:cNvSpPr>
          <p:nvPr>
            <p:ph idx="1"/>
          </p:nvPr>
        </p:nvSpPr>
        <p:spPr>
          <a:xfrm>
            <a:off x="609600" y="588539"/>
            <a:ext cx="10663281" cy="6182964"/>
          </a:xfrm>
        </p:spPr>
        <p:txBody>
          <a:bodyPr/>
          <a:lstStyle/>
          <a:p>
            <a:pPr marL="0" marR="0" indent="0" fontAlgn="base">
              <a:lnSpc>
                <a:spcPct val="100000"/>
              </a:lnSpc>
              <a:spcBef>
                <a:spcPts val="0"/>
              </a:spcBef>
              <a:spcAft>
                <a:spcPts val="600"/>
              </a:spcAft>
              <a:buNone/>
            </a:pPr>
            <a:r>
              <a:rPr lang="en-US" sz="3200" dirty="0">
                <a:solidFill>
                  <a:srgbClr val="FFFF00"/>
                </a:solidFill>
              </a:rPr>
              <a:t>SUPPLIES</a:t>
            </a:r>
            <a:br>
              <a:rPr lang="en-US" dirty="0"/>
            </a:br>
            <a:r>
              <a:rPr lang="en-US" dirty="0">
                <a:effectLst/>
                <a:latin typeface="Open Sans" panose="020B0606030504020204" pitchFamily="34" charset="0"/>
                <a:ea typeface="Times New Roman" panose="02020603050405020304" pitchFamily="18" charset="0"/>
              </a:rPr>
              <a:t>In addition to these forms, other </a:t>
            </a:r>
            <a:r>
              <a:rPr lang="en-US" b="1" dirty="0">
                <a:solidFill>
                  <a:srgbClr val="FFFF00"/>
                </a:solidFill>
                <a:effectLst/>
                <a:latin typeface="Open Sans" panose="020B0606030504020204" pitchFamily="34" charset="0"/>
                <a:ea typeface="Times New Roman" panose="02020603050405020304" pitchFamily="18" charset="0"/>
              </a:rPr>
              <a:t>items that are useful</a:t>
            </a:r>
            <a:r>
              <a:rPr lang="en-US" b="1" dirty="0">
                <a:effectLst/>
                <a:latin typeface="Open Sans" panose="020B0606030504020204" pitchFamily="34" charset="0"/>
                <a:ea typeface="Times New Roman" panose="02020603050405020304" pitchFamily="18" charset="0"/>
              </a:rPr>
              <a:t> </a:t>
            </a:r>
            <a:r>
              <a:rPr lang="en-US" dirty="0">
                <a:effectLst/>
                <a:latin typeface="Open Sans" panose="020B0606030504020204" pitchFamily="34" charset="0"/>
                <a:ea typeface="Times New Roman" panose="02020603050405020304" pitchFamily="18" charset="0"/>
              </a:rPr>
              <a:t>for your net control activities include:</a:t>
            </a:r>
            <a:endParaRPr lang="en-US" dirty="0">
              <a:effectLst/>
              <a:latin typeface="Times New Roman" panose="02020603050405020304" pitchFamily="18" charset="0"/>
              <a:ea typeface="Times New Roman" panose="02020603050405020304" pitchFamily="18" charset="0"/>
            </a:endParaRPr>
          </a:p>
          <a:p>
            <a:pPr marR="0" indent="-457200" fontAlgn="base">
              <a:lnSpc>
                <a:spcPct val="100000"/>
              </a:lnSpc>
              <a:spcBef>
                <a:spcPts val="0"/>
              </a:spcBef>
              <a:spcAft>
                <a:spcPts val="1200"/>
              </a:spcAft>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rPr>
              <a:t>  </a:t>
            </a:r>
            <a:r>
              <a:rPr lang="en-US" sz="2800" b="1" dirty="0">
                <a:effectLst/>
                <a:latin typeface="Open Sans" panose="020B0606030504020204" pitchFamily="34" charset="0"/>
                <a:ea typeface="Times New Roman" panose="02020603050405020304" pitchFamily="18" charset="0"/>
              </a:rPr>
              <a:t>Scratch Paper </a:t>
            </a:r>
          </a:p>
          <a:p>
            <a:pPr marR="0" indent="-457200" fontAlgn="base">
              <a:lnSpc>
                <a:spcPct val="100000"/>
              </a:lnSpc>
              <a:spcBef>
                <a:spcPts val="0"/>
              </a:spcBef>
              <a:spcAft>
                <a:spcPts val="1200"/>
              </a:spcAft>
              <a:buFont typeface="Wingdings" panose="05000000000000000000" pitchFamily="2" charset="2"/>
              <a:buChar char="ü"/>
            </a:pPr>
            <a:r>
              <a:rPr lang="en-US" sz="2800" b="1" dirty="0">
                <a:effectLst/>
                <a:latin typeface="Open Sans" panose="020B0606030504020204" pitchFamily="34" charset="0"/>
                <a:ea typeface="Times New Roman" panose="02020603050405020304" pitchFamily="18" charset="0"/>
              </a:rPr>
              <a:t> Bound “Composition Book”</a:t>
            </a:r>
          </a:p>
          <a:p>
            <a:pPr marR="0" indent="-457200" fontAlgn="base">
              <a:lnSpc>
                <a:spcPct val="100000"/>
              </a:lnSpc>
              <a:spcBef>
                <a:spcPts val="0"/>
              </a:spcBef>
              <a:spcAft>
                <a:spcPts val="1200"/>
              </a:spcAft>
              <a:buFont typeface="Wingdings" panose="05000000000000000000" pitchFamily="2" charset="2"/>
              <a:buChar char="ü"/>
            </a:pPr>
            <a:r>
              <a:rPr lang="en-US" sz="2800" b="1" dirty="0">
                <a:effectLst/>
                <a:latin typeface="Open Sans" panose="020B0606030504020204" pitchFamily="34" charset="0"/>
                <a:ea typeface="Times New Roman" panose="02020603050405020304" pitchFamily="18" charset="0"/>
              </a:rPr>
              <a:t>  Pens and Pencils</a:t>
            </a:r>
            <a:endParaRPr lang="en-US" sz="2800" b="1" dirty="0">
              <a:effectLst/>
              <a:latin typeface="Times New Roman" panose="02020603050405020304" pitchFamily="18" charset="0"/>
              <a:ea typeface="Times New Roman" panose="02020603050405020304" pitchFamily="18" charset="0"/>
            </a:endParaRPr>
          </a:p>
          <a:p>
            <a:pPr marR="0" lvl="0" fontAlgn="base">
              <a:lnSpc>
                <a:spcPct val="100000"/>
              </a:lnSpc>
              <a:spcBef>
                <a:spcPts val="0"/>
              </a:spcBef>
              <a:spcAft>
                <a:spcPts val="1200"/>
              </a:spcAft>
              <a:buFont typeface="Wingdings" panose="05000000000000000000" pitchFamily="2" charset="2"/>
              <a:buChar char="ü"/>
            </a:pPr>
            <a:r>
              <a:rPr lang="en-US" sz="2800" b="1" dirty="0">
                <a:effectLst/>
                <a:latin typeface="Open Sans" panose="020B0606030504020204" pitchFamily="34" charset="0"/>
                <a:ea typeface="Times New Roman" panose="02020603050405020304" pitchFamily="18" charset="0"/>
              </a:rPr>
              <a:t>   Maps (</a:t>
            </a:r>
            <a:r>
              <a:rPr lang="en-US" sz="2800" b="1" dirty="0" err="1">
                <a:effectLst/>
                <a:latin typeface="Open Sans" panose="020B0606030504020204" pitchFamily="34" charset="0"/>
                <a:ea typeface="Times New Roman" panose="02020603050405020304" pitchFamily="18" charset="0"/>
              </a:rPr>
              <a:t>Hagstrom</a:t>
            </a:r>
            <a:r>
              <a:rPr lang="en-US" sz="2800" b="1" dirty="0">
                <a:effectLst/>
                <a:latin typeface="Open Sans" panose="020B0606030504020204" pitchFamily="34" charset="0"/>
                <a:ea typeface="Times New Roman" panose="02020603050405020304" pitchFamily="18" charset="0"/>
              </a:rPr>
              <a:t>, Delorme Gazetteer, Rand McNalley)</a:t>
            </a:r>
          </a:p>
          <a:p>
            <a:pPr marR="0" lvl="0" fontAlgn="base">
              <a:lnSpc>
                <a:spcPct val="100000"/>
              </a:lnSpc>
              <a:spcBef>
                <a:spcPts val="0"/>
              </a:spcBef>
              <a:spcAft>
                <a:spcPts val="1200"/>
              </a:spcAft>
              <a:buFont typeface="Wingdings" panose="05000000000000000000" pitchFamily="2" charset="2"/>
              <a:buChar char="ü"/>
            </a:pPr>
            <a:r>
              <a:rPr lang="en-US" sz="2800" b="1" dirty="0">
                <a:effectLst/>
                <a:latin typeface="Open Sans" panose="020B0606030504020204" pitchFamily="34" charset="0"/>
                <a:ea typeface="Times New Roman" panose="02020603050405020304" pitchFamily="18" charset="0"/>
              </a:rPr>
              <a:t>   Google’s online map … if you still have Internet</a:t>
            </a:r>
            <a:endParaRPr lang="en-US" sz="2800" b="1" dirty="0">
              <a:effectLst/>
              <a:latin typeface="Times New Roman" panose="02020603050405020304" pitchFamily="18" charset="0"/>
              <a:ea typeface="Times New Roman" panose="02020603050405020304" pitchFamily="18" charset="0"/>
            </a:endParaRPr>
          </a:p>
          <a:p>
            <a:pPr fontAlgn="base">
              <a:lnSpc>
                <a:spcPct val="100000"/>
              </a:lnSpc>
              <a:spcBef>
                <a:spcPts val="0"/>
              </a:spcBef>
              <a:spcAft>
                <a:spcPts val="1200"/>
              </a:spcAft>
              <a:buFont typeface="Wingdings" panose="05000000000000000000" pitchFamily="2" charset="2"/>
              <a:buChar char="ü"/>
            </a:pPr>
            <a:r>
              <a:rPr lang="en-US" sz="2800" b="1" dirty="0">
                <a:effectLst/>
                <a:latin typeface="Open Sans" panose="020B0606030504020204" pitchFamily="34" charset="0"/>
                <a:ea typeface="Times New Roman" panose="02020603050405020304" pitchFamily="18" charset="0"/>
              </a:rPr>
              <a:t>   Binder (To keep extra blank Forms and Ruled Paper)</a:t>
            </a:r>
          </a:p>
          <a:p>
            <a:pPr marR="0" lvl="0" fontAlgn="base">
              <a:lnSpc>
                <a:spcPct val="100000"/>
              </a:lnSpc>
              <a:spcBef>
                <a:spcPts val="0"/>
              </a:spcBef>
              <a:spcAft>
                <a:spcPts val="1200"/>
              </a:spcAft>
              <a:buFont typeface="Wingdings" panose="05000000000000000000" pitchFamily="2" charset="2"/>
              <a:buChar char="ü"/>
            </a:pPr>
            <a:r>
              <a:rPr lang="en-US" sz="2800" b="1" dirty="0">
                <a:effectLst/>
                <a:latin typeface="Open Sans" panose="020B0606030504020204" pitchFamily="34" charset="0"/>
                <a:ea typeface="Times New Roman" panose="02020603050405020304" pitchFamily="18" charset="0"/>
              </a:rPr>
              <a:t>   Clipboard (or 2)</a:t>
            </a:r>
          </a:p>
          <a:p>
            <a:pPr marR="0" lvl="0" fontAlgn="base">
              <a:lnSpc>
                <a:spcPct val="100000"/>
              </a:lnSpc>
              <a:spcBef>
                <a:spcPts val="0"/>
              </a:spcBef>
              <a:spcAft>
                <a:spcPts val="1200"/>
              </a:spcAft>
              <a:buFont typeface="Wingdings" panose="05000000000000000000" pitchFamily="2" charset="2"/>
              <a:buChar char="ü"/>
            </a:pPr>
            <a:r>
              <a:rPr lang="en-US" sz="2800" b="1" dirty="0">
                <a:effectLst/>
                <a:latin typeface="Open Sans" panose="020B0606030504020204" pitchFamily="34" charset="0"/>
                <a:ea typeface="Times New Roman" panose="02020603050405020304" pitchFamily="18" charset="0"/>
              </a:rPr>
              <a:t>   Clock</a:t>
            </a:r>
            <a:endParaRPr lang="en-US" sz="2800" b="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35043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F2D9F-D5B7-0712-4330-3C3D51CFE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CB4CF-07A2-88BC-7825-F3AFF9CA187C}"/>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DE346E0E-B192-BDCD-17AD-BEE3E32B9D0F}"/>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pic>
        <p:nvPicPr>
          <p:cNvPr id="5" name="Picture 4" descr="A cartoon of a person with headphones&#10;&#10;Description automatically generated">
            <a:extLst>
              <a:ext uri="{FF2B5EF4-FFF2-40B4-BE49-F238E27FC236}">
                <a16:creationId xmlns:a16="http://schemas.microsoft.com/office/drawing/2014/main" id="{A56A3087-531C-977C-C7E7-6E861AAE6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1437"/>
            <a:ext cx="9753600" cy="6715125"/>
          </a:xfrm>
          <a:prstGeom prst="rect">
            <a:avLst/>
          </a:prstGeom>
        </p:spPr>
      </p:pic>
    </p:spTree>
    <p:extLst>
      <p:ext uri="{BB962C8B-B14F-4D97-AF65-F5344CB8AC3E}">
        <p14:creationId xmlns:p14="http://schemas.microsoft.com/office/powerpoint/2010/main" val="157352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E9DC5-8B99-226B-008E-026E7A6CD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AC3FCC-98E8-0237-4FE4-6643346A1C00}"/>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9DAE7B5F-1B5F-F407-867E-0D6FF6766332}"/>
              </a:ext>
            </a:extLst>
          </p:cNvPr>
          <p:cNvSpPr>
            <a:spLocks noGrp="1"/>
          </p:cNvSpPr>
          <p:nvPr>
            <p:ph idx="1"/>
          </p:nvPr>
        </p:nvSpPr>
        <p:spPr>
          <a:xfrm>
            <a:off x="609600" y="588538"/>
            <a:ext cx="4835611" cy="6100585"/>
          </a:xfrm>
        </p:spPr>
        <p:txBody>
          <a:bodyPr>
            <a:normAutofit/>
          </a:bodyPr>
          <a:lstStyle/>
          <a:p>
            <a:pPr marL="0" marR="0" indent="0">
              <a:spcBef>
                <a:spcPts val="0"/>
              </a:spcBef>
              <a:spcAft>
                <a:spcPts val="0"/>
              </a:spcAft>
              <a:buNone/>
            </a:pPr>
            <a:r>
              <a:rPr lang="en-US"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19 </a:t>
            </a:r>
            <a:r>
              <a:rPr lang="en-US" sz="18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ATTRIBUTES OF A GOOD NCS OPERATOR…..</a:t>
            </a:r>
          </a:p>
          <a:p>
            <a:pPr marL="0" marR="0" indent="0">
              <a:spcBef>
                <a:spcPts val="0"/>
              </a:spcBef>
              <a:spcAft>
                <a:spcPts val="0"/>
              </a:spcAft>
              <a:buNone/>
            </a:pPr>
            <a:endPar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endParaRPr>
          </a:p>
          <a:p>
            <a:pPr marL="0" marR="0" indent="0">
              <a:lnSpc>
                <a:spcPct val="100000"/>
              </a:lnSpc>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  Good communications skills and fluent command of our language</a:t>
            </a:r>
          </a:p>
          <a:p>
            <a:pPr marL="0" marR="0" indent="0">
              <a:lnSpc>
                <a:spcPct val="100000"/>
              </a:lnSpc>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2.  Good voice quality</a:t>
            </a:r>
          </a:p>
          <a:p>
            <a:pPr marL="0" marR="0" indent="0">
              <a:lnSpc>
                <a:spcPct val="100000"/>
              </a:lnSpc>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3.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Good hearing capabilities</a:t>
            </a:r>
          </a:p>
          <a:p>
            <a:pPr marL="0" marR="0" indent="0">
              <a:lnSpc>
                <a:spcPct val="100000"/>
              </a:lnSpc>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4.  Good listening capabilities</a:t>
            </a:r>
          </a:p>
          <a:p>
            <a:pPr marL="0" marR="0" indent="0">
              <a:lnSpc>
                <a:spcPct val="100000"/>
              </a:lnSpc>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  Good ear-to-hand copying skills</a:t>
            </a:r>
          </a:p>
          <a:p>
            <a:pPr marL="342900" marR="0" indent="-342900">
              <a:lnSpc>
                <a:spcPct val="100000"/>
              </a:lnSpc>
              <a:spcBef>
                <a:spcPts val="0"/>
              </a:spcBef>
              <a:spcAft>
                <a:spcPts val="1200"/>
              </a:spcAft>
              <a:buAutoNum type="arabicPeriod" startAt="6"/>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Understands what SERVICE means</a:t>
            </a:r>
          </a:p>
          <a:p>
            <a:pPr marL="342900" marR="0" indent="-342900">
              <a:lnSpc>
                <a:spcPct val="100000"/>
              </a:lnSpc>
              <a:spcBef>
                <a:spcPts val="0"/>
              </a:spcBef>
              <a:spcAft>
                <a:spcPts val="1200"/>
              </a:spcAft>
              <a:buAutoNum type="arabicPeriod" startAt="6"/>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Has good knowledge of the ICS</a:t>
            </a:r>
          </a:p>
          <a:p>
            <a:pPr marL="0" marR="0" indent="0">
              <a:lnSpc>
                <a:spcPct val="100000"/>
              </a:lnSpc>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8.  Willing to take and carry out direct orders</a:t>
            </a:r>
          </a:p>
          <a:p>
            <a:pPr marL="0" marR="0" indent="0">
              <a:lnSpc>
                <a:spcPct val="100000"/>
              </a:lnSpc>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9.  Is a strong team player</a:t>
            </a:r>
          </a:p>
          <a:p>
            <a:pPr marL="0" marR="0" indent="0">
              <a:lnSpc>
                <a:spcPct val="100000"/>
              </a:lnSpc>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10. Is Self-assured but not overbearing</a:t>
            </a:r>
          </a:p>
          <a:p>
            <a:pPr marL="0" indent="0">
              <a:buNone/>
            </a:pPr>
            <a:endParaRPr lang="en-US" dirty="0"/>
          </a:p>
        </p:txBody>
      </p:sp>
      <p:sp>
        <p:nvSpPr>
          <p:cNvPr id="3" name="TextBox 2">
            <a:extLst>
              <a:ext uri="{FF2B5EF4-FFF2-40B4-BE49-F238E27FC236}">
                <a16:creationId xmlns:a16="http://schemas.microsoft.com/office/drawing/2014/main" id="{87D1ABFA-9496-212F-E920-2493A43ABF70}"/>
              </a:ext>
            </a:extLst>
          </p:cNvPr>
          <p:cNvSpPr txBox="1"/>
          <p:nvPr/>
        </p:nvSpPr>
        <p:spPr>
          <a:xfrm>
            <a:off x="5296930" y="1535308"/>
            <a:ext cx="6606745" cy="4093428"/>
          </a:xfrm>
          <a:prstGeom prst="rect">
            <a:avLst/>
          </a:prstGeom>
          <a:noFill/>
        </p:spPr>
        <p:txBody>
          <a:bodyPr wrap="square" rtlCol="0">
            <a:spAutoFit/>
          </a:bodyPr>
          <a:lstStyle/>
          <a:p>
            <a:pPr marL="0" marR="0" indent="0">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11.  Decisive, with the maturity to make good judgment calls</a:t>
            </a:r>
          </a:p>
          <a:p>
            <a:pPr marL="0" marR="0" indent="0">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12.  Physically able to tolerate high stress for extended periods</a:t>
            </a:r>
          </a:p>
          <a:p>
            <a:pPr marL="0" marR="0" indent="0">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13,  Constant concern for the safety of participants</a:t>
            </a:r>
          </a:p>
          <a:p>
            <a:pPr marL="0" marR="0" indent="0">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14.  Organizer</a:t>
            </a:r>
          </a:p>
          <a:p>
            <a:pPr marL="0" marR="0" indent="0">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15.  Sense of humor</a:t>
            </a:r>
          </a:p>
          <a:p>
            <a:pPr marL="0" marR="0" indent="0">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16.  Ability to absorb new terminologies quickly</a:t>
            </a:r>
          </a:p>
          <a:p>
            <a:pPr marL="0" marR="0" indent="0">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17.  Decent (readable) penmanship</a:t>
            </a:r>
          </a:p>
          <a:p>
            <a:pPr marL="0" marR="0" indent="0">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18.  Generally neat of appearance</a:t>
            </a:r>
          </a:p>
          <a:p>
            <a:pPr marL="0" marR="0" indent="0">
              <a:spcBef>
                <a:spcPts val="0"/>
              </a:spcBef>
              <a:spcAft>
                <a:spcPts val="120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19.  Consistently demonstrates above average operating techniques</a:t>
            </a:r>
          </a:p>
        </p:txBody>
      </p:sp>
    </p:spTree>
    <p:extLst>
      <p:ext uri="{BB962C8B-B14F-4D97-AF65-F5344CB8AC3E}">
        <p14:creationId xmlns:p14="http://schemas.microsoft.com/office/powerpoint/2010/main" val="2521301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BEEDC-3578-1EB7-D5DD-9A8A4D861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462C18-935D-6E13-8112-F8424D766AC6}"/>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F3791D7A-505E-2A54-CC2B-6551827EFB9F}"/>
              </a:ext>
            </a:extLst>
          </p:cNvPr>
          <p:cNvSpPr>
            <a:spLocks noGrp="1"/>
          </p:cNvSpPr>
          <p:nvPr>
            <p:ph idx="1"/>
          </p:nvPr>
        </p:nvSpPr>
        <p:spPr>
          <a:xfrm>
            <a:off x="609600" y="588538"/>
            <a:ext cx="5016843" cy="6029225"/>
          </a:xfrm>
        </p:spPr>
        <p:txBody>
          <a:bodyPr>
            <a:normAutofit fontScale="25000" lnSpcReduction="20000"/>
          </a:bodyPr>
          <a:lstStyle/>
          <a:p>
            <a:pPr marL="0" marR="0" indent="0">
              <a:spcBef>
                <a:spcPts val="0"/>
              </a:spcBef>
              <a:spcAft>
                <a:spcPts val="0"/>
              </a:spcAft>
              <a:buNone/>
            </a:pPr>
            <a:r>
              <a:rPr lang="en-US" sz="44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NCS QUESTIONS…..</a:t>
            </a:r>
          </a:p>
          <a:p>
            <a:pPr marL="0" marR="0" indent="0">
              <a:spcBef>
                <a:spcPts val="0"/>
              </a:spcBef>
              <a:spcAft>
                <a:spcPts val="1200"/>
              </a:spcAft>
              <a:buNone/>
            </a:pPr>
            <a:r>
              <a:rPr lang="en-US" sz="4000" kern="100" dirty="0">
                <a:effectLst/>
                <a:latin typeface="Arial" panose="020B0604020202020204" pitchFamily="34" charset="0"/>
                <a:ea typeface="Aptos" panose="020B0004020202020204" pitchFamily="34" charset="0"/>
                <a:cs typeface="Times New Roman" panose="02020603050405020304" pitchFamily="18" charset="0"/>
              </a:rPr>
              <a:t>The following is a list of questions an NCS operator needs to ask of themselves BEFORE starting a net. If you cannot answer </a:t>
            </a:r>
            <a:r>
              <a:rPr lang="en-US" sz="40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at least two thirds</a:t>
            </a:r>
            <a:r>
              <a:rPr lang="en-US" sz="4000" kern="100" dirty="0">
                <a:effectLst/>
                <a:latin typeface="Arial" panose="020B0604020202020204" pitchFamily="34" charset="0"/>
                <a:ea typeface="Aptos" panose="020B0004020202020204" pitchFamily="34" charset="0"/>
                <a:cs typeface="Times New Roman" panose="02020603050405020304" pitchFamily="18" charset="0"/>
              </a:rPr>
              <a:t> of the questions in the affirmative, you should seriously consider having some one else run the net.  Exceptions to these are daily to weekly scheduled nets and those should still consider many of the items.</a:t>
            </a:r>
          </a:p>
          <a:p>
            <a:pPr marL="0" marR="0">
              <a:spcBef>
                <a:spcPts val="0"/>
              </a:spcBef>
            </a:pPr>
            <a:r>
              <a:rPr lang="en-US" sz="6000" kern="100" dirty="0">
                <a:effectLst/>
                <a:latin typeface="Arial" panose="020B0604020202020204" pitchFamily="34" charset="0"/>
                <a:ea typeface="Aptos" panose="020B0004020202020204" pitchFamily="34" charset="0"/>
                <a:cs typeface="Times New Roman" panose="02020603050405020304" pitchFamily="18" charset="0"/>
              </a:rPr>
              <a:t>1. </a:t>
            </a:r>
            <a:r>
              <a:rPr lang="en-US" sz="60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Is the NCS location away from the Command Post (CP) or EOC?   </a:t>
            </a:r>
          </a:p>
          <a:p>
            <a:pPr marL="0" marR="0" indent="0">
              <a:spcBef>
                <a:spcPts val="0"/>
              </a:spcBef>
              <a:spcAft>
                <a:spcPts val="1200"/>
              </a:spcAft>
              <a:buNone/>
            </a:pPr>
            <a:r>
              <a:rPr lang="en-US" sz="6000" kern="100" dirty="0">
                <a:effectLst/>
                <a:latin typeface="Arial" panose="020B0604020202020204" pitchFamily="34" charset="0"/>
                <a:ea typeface="Aptos" panose="020B0004020202020204" pitchFamily="34" charset="0"/>
                <a:cs typeface="Times New Roman" panose="02020603050405020304" pitchFamily="18" charset="0"/>
              </a:rPr>
              <a:t>If not, it should be.  The noise and commotion at CP/EOC degrades your ability to run a good net and the noise you generate only adds to the confusion there.</a:t>
            </a:r>
          </a:p>
          <a:p>
            <a:pPr marL="0" marR="0">
              <a:spcBef>
                <a:spcPts val="0"/>
              </a:spcBef>
            </a:pPr>
            <a:r>
              <a:rPr lang="en-US" sz="6000" kern="100" dirty="0">
                <a:effectLst/>
                <a:latin typeface="Arial" panose="020B0604020202020204" pitchFamily="34" charset="0"/>
                <a:ea typeface="Aptos" panose="020B0004020202020204" pitchFamily="34" charset="0"/>
                <a:cs typeface="Times New Roman" panose="02020603050405020304" pitchFamily="18" charset="0"/>
              </a:rPr>
              <a:t>2. </a:t>
            </a:r>
            <a:r>
              <a:rPr lang="en-US" sz="60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Are you using a headset with noise canceling microphone?</a:t>
            </a:r>
          </a:p>
          <a:p>
            <a:pPr marL="0" marR="0" indent="0">
              <a:spcBef>
                <a:spcPts val="0"/>
              </a:spcBef>
              <a:spcAft>
                <a:spcPts val="1200"/>
              </a:spcAft>
              <a:buNone/>
            </a:pPr>
            <a:r>
              <a:rPr lang="en-US" sz="6000" kern="100" dirty="0">
                <a:effectLst/>
                <a:latin typeface="Arial" panose="020B0604020202020204" pitchFamily="34" charset="0"/>
                <a:ea typeface="Aptos" panose="020B0004020202020204" pitchFamily="34" charset="0"/>
                <a:cs typeface="Times New Roman" panose="02020603050405020304" pitchFamily="18" charset="0"/>
              </a:rPr>
              <a:t>You really should. Even from home the background noise will affect h well you can hear and be heard.</a:t>
            </a:r>
          </a:p>
          <a:p>
            <a:pPr marL="0" marR="0">
              <a:spcBef>
                <a:spcPts val="0"/>
              </a:spcBef>
            </a:pPr>
            <a:r>
              <a:rPr lang="en-US" sz="6000" kern="100" dirty="0">
                <a:effectLst/>
                <a:latin typeface="Arial" panose="020B0604020202020204" pitchFamily="34" charset="0"/>
                <a:ea typeface="Aptos" panose="020B0004020202020204" pitchFamily="34" charset="0"/>
                <a:cs typeface="Times New Roman" panose="02020603050405020304" pitchFamily="18" charset="0"/>
              </a:rPr>
              <a:t>3. </a:t>
            </a:r>
            <a:r>
              <a:rPr lang="en-US" sz="60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Do you have the best performing antenna for the conditions?</a:t>
            </a:r>
          </a:p>
          <a:p>
            <a:pPr marL="0" marR="0" indent="0">
              <a:spcBef>
                <a:spcPts val="0"/>
              </a:spcBef>
              <a:spcAft>
                <a:spcPts val="1200"/>
              </a:spcAft>
              <a:buNone/>
            </a:pPr>
            <a:r>
              <a:rPr lang="en-US" sz="6000" kern="100" dirty="0">
                <a:effectLst/>
                <a:latin typeface="Arial" panose="020B0604020202020204" pitchFamily="34" charset="0"/>
                <a:ea typeface="Aptos" panose="020B0004020202020204" pitchFamily="34" charset="0"/>
                <a:cs typeface="Times New Roman" panose="02020603050405020304" pitchFamily="18" charset="0"/>
              </a:rPr>
              <a:t>A “rubber duck is not adequate unless you can see the repeater antenna. That does not mean see the mountain the repeater is on, it means see the antenna.</a:t>
            </a:r>
          </a:p>
          <a:p>
            <a:pPr marL="0" marR="0">
              <a:spcBef>
                <a:spcPts val="0"/>
              </a:spcBef>
            </a:pPr>
            <a:r>
              <a:rPr lang="en-US" sz="6000" kern="100" dirty="0">
                <a:effectLst/>
                <a:latin typeface="Arial" panose="020B0604020202020204" pitchFamily="34" charset="0"/>
                <a:ea typeface="Aptos" panose="020B0004020202020204" pitchFamily="34" charset="0"/>
                <a:cs typeface="Times New Roman" panose="02020603050405020304" pitchFamily="18" charset="0"/>
              </a:rPr>
              <a:t>4. </a:t>
            </a:r>
            <a:r>
              <a:rPr lang="en-US" sz="60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If you are running from battery: Do you have at least enough charge on the battery to run more than one hour?</a:t>
            </a:r>
          </a:p>
          <a:p>
            <a:pPr marL="0" marR="0" indent="0">
              <a:spcBef>
                <a:spcPts val="0"/>
              </a:spcBef>
              <a:spcAft>
                <a:spcPts val="1200"/>
              </a:spcAft>
              <a:buNone/>
            </a:pPr>
            <a:r>
              <a:rPr lang="en-US" sz="6000" kern="100" dirty="0">
                <a:effectLst/>
                <a:latin typeface="Arial" panose="020B0604020202020204" pitchFamily="34" charset="0"/>
                <a:ea typeface="Aptos" panose="020B0004020202020204" pitchFamily="34" charset="0"/>
                <a:cs typeface="Times New Roman" panose="02020603050405020304" pitchFamily="18" charset="0"/>
              </a:rPr>
              <a:t>You should have a battery with 90+% charge but if you are the only choice for NCS then make sure you can run the net long enough to have someone else get ready.</a:t>
            </a:r>
          </a:p>
          <a:p>
            <a:endParaRPr lang="en-US" dirty="0"/>
          </a:p>
        </p:txBody>
      </p:sp>
      <p:sp>
        <p:nvSpPr>
          <p:cNvPr id="3" name="TextBox 2">
            <a:extLst>
              <a:ext uri="{FF2B5EF4-FFF2-40B4-BE49-F238E27FC236}">
                <a16:creationId xmlns:a16="http://schemas.microsoft.com/office/drawing/2014/main" id="{E4DC534F-B461-4F14-CA1A-6F0A11895288}"/>
              </a:ext>
            </a:extLst>
          </p:cNvPr>
          <p:cNvSpPr txBox="1"/>
          <p:nvPr/>
        </p:nvSpPr>
        <p:spPr>
          <a:xfrm>
            <a:off x="5964194" y="708454"/>
            <a:ext cx="5308685" cy="5201424"/>
          </a:xfrm>
          <a:prstGeom prst="rect">
            <a:avLst/>
          </a:prstGeom>
          <a:noFill/>
        </p:spPr>
        <p:txBody>
          <a:bodyPr wrap="square" rtlCol="0">
            <a:spAutoFit/>
          </a:bodyPr>
          <a:lstStyle/>
          <a:p>
            <a:pPr marL="0" marR="0">
              <a:spcBef>
                <a:spcPts val="0"/>
              </a:spcBef>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5</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 </a:t>
            </a:r>
            <a:r>
              <a:rPr lang="en-US"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Do you have pencil/pen and paper sufficient to run the net for a full shift?</a:t>
            </a:r>
          </a:p>
          <a:p>
            <a:pPr marL="0" marR="0">
              <a:spcBef>
                <a:spcPts val="0"/>
              </a:spcBef>
              <a:spcAft>
                <a:spcPts val="1200"/>
              </a:spcAft>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You will NOT be able to remember enough of the information to be effective unless you write it down. It is </a:t>
            </a:r>
            <a:r>
              <a:rPr lang="en-US" sz="16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up to you </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to maintain the log for the event/incident </a:t>
            </a:r>
            <a:r>
              <a:rPr lang="en-US" sz="16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unless you have an assistant </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to handle that assignment.</a:t>
            </a:r>
          </a:p>
          <a:p>
            <a:pPr marL="0" marR="0">
              <a:spcBef>
                <a:spcPts val="0"/>
              </a:spcBef>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6. </a:t>
            </a:r>
            <a:r>
              <a:rPr lang="en-US"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For VHF/UHF: Do you know the characteristics of the repeater system you are on?</a:t>
            </a:r>
          </a:p>
          <a:p>
            <a:pPr marL="0" marR="0">
              <a:spcBef>
                <a:spcPts val="0"/>
              </a:spcBef>
              <a:spcAft>
                <a:spcPts val="1200"/>
              </a:spcAft>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Your effectiveness as NCS will be adversely affected if you do not</a:t>
            </a:r>
          </a:p>
          <a:p>
            <a:pPr marL="0" marR="0">
              <a:spcBef>
                <a:spcPts val="0"/>
              </a:spcBef>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7. </a:t>
            </a:r>
            <a:r>
              <a:rPr lang="en-US"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Do you have a runner- liaison or logging person to support you?</a:t>
            </a:r>
          </a:p>
          <a:p>
            <a:pPr marL="0" marR="0">
              <a:spcBef>
                <a:spcPts val="0"/>
              </a:spcBef>
              <a:spcAft>
                <a:spcPts val="1200"/>
              </a:spcAft>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For large scale events three people are needed. You cannot handle the net, log and run messages.  These positions may be rotated to eliminate fatigue.</a:t>
            </a:r>
          </a:p>
          <a:p>
            <a:pPr marL="0" marR="0">
              <a:spcBef>
                <a:spcPts val="0"/>
              </a:spcBef>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8. </a:t>
            </a:r>
            <a:r>
              <a:rPr lang="en-US"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Do you have a designated relief operator?</a:t>
            </a:r>
          </a:p>
          <a:p>
            <a:pPr marL="0" marR="0">
              <a:spcBef>
                <a:spcPts val="0"/>
              </a:spcBef>
              <a:spcAft>
                <a:spcPts val="1200"/>
              </a:spcAft>
            </a:pPr>
            <a:r>
              <a:rPr lang="en-US" sz="1600" b="1" kern="100" dirty="0">
                <a:effectLst/>
                <a:latin typeface="Arial" panose="020B0604020202020204" pitchFamily="34" charset="0"/>
                <a:ea typeface="Aptos" panose="020B0004020202020204" pitchFamily="34" charset="0"/>
                <a:cs typeface="Times New Roman" panose="02020603050405020304" pitchFamily="18" charset="0"/>
              </a:rPr>
              <a:t>Everyone gets tired, </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and the NCS must be the most alert operator on the net.</a:t>
            </a:r>
          </a:p>
        </p:txBody>
      </p:sp>
    </p:spTree>
    <p:extLst>
      <p:ext uri="{BB962C8B-B14F-4D97-AF65-F5344CB8AC3E}">
        <p14:creationId xmlns:p14="http://schemas.microsoft.com/office/powerpoint/2010/main" val="146405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B8D98-0529-09BA-84A6-DD0FAC893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11F8E-84F6-6D80-B2D7-F0578118CC26}"/>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0617E0FB-481A-5B60-23A7-E11F6C8D5EAB}"/>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
        <p:nvSpPr>
          <p:cNvPr id="6" name="TextBox 5">
            <a:extLst>
              <a:ext uri="{FF2B5EF4-FFF2-40B4-BE49-F238E27FC236}">
                <a16:creationId xmlns:a16="http://schemas.microsoft.com/office/drawing/2014/main" id="{91DA1AE6-7398-EFC7-BFE2-BA518067A8A1}"/>
              </a:ext>
            </a:extLst>
          </p:cNvPr>
          <p:cNvSpPr txBox="1"/>
          <p:nvPr/>
        </p:nvSpPr>
        <p:spPr>
          <a:xfrm>
            <a:off x="988541" y="757882"/>
            <a:ext cx="10107827" cy="5509200"/>
          </a:xfrm>
          <a:prstGeom prst="rect">
            <a:avLst/>
          </a:prstGeom>
          <a:noFill/>
        </p:spPr>
        <p:txBody>
          <a:bodyPr wrap="square">
            <a:spAutoFit/>
          </a:bodyPr>
          <a:lstStyle/>
          <a:p>
            <a:pPr marL="0" marR="0" indent="0">
              <a:spcBef>
                <a:spcPts val="0"/>
              </a:spcBef>
              <a:spcAft>
                <a:spcPts val="0"/>
              </a:spcAft>
              <a:buNone/>
            </a:pPr>
            <a:r>
              <a:rPr lang="en-US" sz="4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What is a Net Control Station? </a:t>
            </a:r>
          </a:p>
          <a:p>
            <a:pPr marL="0" marR="0" indent="0">
              <a:spcBef>
                <a:spcPts val="0"/>
              </a:spcBef>
              <a:spcAft>
                <a:spcPts val="0"/>
              </a:spcAft>
              <a:buNone/>
            </a:pPr>
            <a:endParaRPr lang="en-US" sz="28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kern="100" dirty="0">
                <a:effectLst/>
                <a:latin typeface="Arial" panose="020B0604020202020204" pitchFamily="34" charset="0"/>
                <a:ea typeface="Calibri" panose="020F0502020204030204" pitchFamily="34" charset="0"/>
                <a:cs typeface="Times New Roman" panose="02020603050405020304" pitchFamily="18" charset="0"/>
              </a:rPr>
              <a:t>A Net Control Station (NCS) is an operator responsible for </a:t>
            </a:r>
            <a:r>
              <a:rPr lang="en-US" sz="2800" u="sng" kern="100" dirty="0">
                <a:effectLst/>
                <a:latin typeface="Arial" panose="020B0604020202020204" pitchFamily="34" charset="0"/>
                <a:ea typeface="Calibri" panose="020F0502020204030204" pitchFamily="34" charset="0"/>
                <a:cs typeface="Times New Roman" panose="02020603050405020304" pitchFamily="18" charset="0"/>
              </a:rPr>
              <a:t>controlling all radio traffic</a:t>
            </a:r>
            <a:r>
              <a:rPr lang="en-US" sz="2800" kern="100" dirty="0">
                <a:effectLst/>
                <a:latin typeface="Arial" panose="020B0604020202020204" pitchFamily="34" charset="0"/>
                <a:ea typeface="Calibri" panose="020F0502020204030204" pitchFamily="34" charset="0"/>
                <a:cs typeface="Times New Roman" panose="02020603050405020304" pitchFamily="18" charset="0"/>
              </a:rPr>
              <a:t> on the </a:t>
            </a:r>
            <a:r>
              <a:rPr lang="en-US" sz="28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Repeater or HF Freq </a:t>
            </a:r>
            <a:r>
              <a:rPr lang="en-US" sz="2800" kern="100" dirty="0">
                <a:effectLst/>
                <a:latin typeface="Arial" panose="020B0604020202020204" pitchFamily="34" charset="0"/>
                <a:ea typeface="Calibri" panose="020F0502020204030204" pitchFamily="34" charset="0"/>
                <a:cs typeface="Times New Roman" panose="02020603050405020304" pitchFamily="18" charset="0"/>
              </a:rPr>
              <a:t>during a “Directed </a:t>
            </a:r>
            <a:r>
              <a:rPr lang="en-US" sz="2800" kern="100" dirty="0">
                <a:latin typeface="Arial" panose="020B0604020202020204" pitchFamily="34" charset="0"/>
                <a:ea typeface="Calibri" panose="020F0502020204030204" pitchFamily="34" charset="0"/>
                <a:cs typeface="Times New Roman" panose="02020603050405020304" pitchFamily="18" charset="0"/>
              </a:rPr>
              <a:t>N</a:t>
            </a:r>
            <a:r>
              <a:rPr lang="en-US" sz="2800" kern="100" dirty="0">
                <a:effectLst/>
                <a:latin typeface="Arial" panose="020B0604020202020204" pitchFamily="34" charset="0"/>
                <a:ea typeface="Calibri" panose="020F0502020204030204" pitchFamily="34" charset="0"/>
                <a:cs typeface="Times New Roman" panose="02020603050405020304" pitchFamily="18" charset="0"/>
              </a:rPr>
              <a:t>et”. </a:t>
            </a:r>
          </a:p>
          <a:p>
            <a:pPr marL="0" marR="0" indent="0">
              <a:spcBef>
                <a:spcPts val="0"/>
              </a:spcBef>
              <a:spcAft>
                <a:spcPts val="0"/>
              </a:spcAft>
              <a:buNone/>
            </a:pPr>
            <a:endParaRPr lang="en-US" sz="2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kern="100" dirty="0">
                <a:effectLst/>
                <a:latin typeface="Arial" panose="020B0604020202020204" pitchFamily="34" charset="0"/>
                <a:ea typeface="Calibri" panose="020F0502020204030204" pitchFamily="34" charset="0"/>
                <a:cs typeface="Times New Roman" panose="02020603050405020304" pitchFamily="18" charset="0"/>
              </a:rPr>
              <a:t>The NCS should view themselves as an </a:t>
            </a:r>
          </a:p>
          <a:p>
            <a:pPr marL="0" marR="0" indent="0">
              <a:spcBef>
                <a:spcPts val="0"/>
              </a:spcBef>
              <a:spcAft>
                <a:spcPts val="0"/>
              </a:spcAft>
              <a:buNone/>
            </a:pPr>
            <a:r>
              <a:rPr lang="en-US" sz="2800" b="1" kern="100" dirty="0">
                <a:solidFill>
                  <a:srgbClr val="FFFF00"/>
                </a:solidFill>
                <a:latin typeface="Arial" panose="020B0604020202020204" pitchFamily="34" charset="0"/>
                <a:ea typeface="Calibri" panose="020F0502020204030204" pitchFamily="34" charset="0"/>
                <a:cs typeface="Times New Roman" panose="02020603050405020304" pitchFamily="18" charset="0"/>
              </a:rPr>
              <a:t>E</a:t>
            </a:r>
            <a:r>
              <a:rPr lang="en-US" sz="28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mergency </a:t>
            </a:r>
            <a:r>
              <a:rPr lang="en-US" sz="2800" b="1" kern="100" dirty="0">
                <a:solidFill>
                  <a:srgbClr val="FFFF00"/>
                </a:solidFill>
                <a:latin typeface="Arial" panose="020B0604020202020204" pitchFamily="34" charset="0"/>
                <a:ea typeface="Calibri" panose="020F0502020204030204" pitchFamily="34" charset="0"/>
                <a:cs typeface="Times New Roman" panose="02020603050405020304" pitchFamily="18" charset="0"/>
              </a:rPr>
              <a:t>D</a:t>
            </a:r>
            <a:r>
              <a:rPr lang="en-US" sz="28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ispatcher.</a:t>
            </a:r>
          </a:p>
          <a:p>
            <a:pPr marL="0" marR="0" indent="0">
              <a:spcBef>
                <a:spcPts val="0"/>
              </a:spcBef>
              <a:spcAft>
                <a:spcPts val="0"/>
              </a:spcAft>
              <a:buNone/>
            </a:pPr>
            <a:endParaRPr lang="en-US" sz="2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kern="100" dirty="0">
                <a:effectLst/>
                <a:latin typeface="Arial" panose="020B0604020202020204" pitchFamily="34" charset="0"/>
                <a:ea typeface="Calibri" panose="020F0502020204030204" pitchFamily="34" charset="0"/>
                <a:cs typeface="Times New Roman" panose="02020603050405020304" pitchFamily="18" charset="0"/>
              </a:rPr>
              <a:t>The NCS needs to </a:t>
            </a:r>
            <a:r>
              <a:rPr lang="en-US" sz="28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remain professional </a:t>
            </a:r>
            <a:r>
              <a:rPr lang="en-US" sz="2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at all times </a:t>
            </a:r>
          </a:p>
          <a:p>
            <a:pPr marL="0" marR="0" indent="0">
              <a:spcBef>
                <a:spcPts val="0"/>
              </a:spcBef>
              <a:spcAft>
                <a:spcPts val="0"/>
              </a:spcAft>
              <a:buNone/>
            </a:pPr>
            <a:endParaRPr lang="en-US" sz="2800" kern="100" dirty="0">
              <a:solidFill>
                <a:srgbClr val="FFFF00"/>
              </a:solidFill>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kern="100" dirty="0">
                <a:effectLst/>
                <a:latin typeface="Arial" panose="020B0604020202020204" pitchFamily="34" charset="0"/>
                <a:ea typeface="Calibri" panose="020F0502020204030204" pitchFamily="34" charset="0"/>
                <a:cs typeface="Times New Roman" panose="02020603050405020304" pitchFamily="18" charset="0"/>
              </a:rPr>
              <a:t>and needs to </a:t>
            </a:r>
            <a:r>
              <a:rPr lang="en-US" sz="28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maintain a calm collected demeanor</a:t>
            </a:r>
            <a:r>
              <a:rPr lang="en-US" sz="2800" kern="100" dirty="0">
                <a:effectLst/>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0659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1A1D7-BE3E-AEA9-07C8-62D1EF6AB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64F90-80FD-EB6D-919B-F3D854281AE4}"/>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31097CA8-F852-B92E-7A49-894BB9009002}"/>
              </a:ext>
            </a:extLst>
          </p:cNvPr>
          <p:cNvSpPr>
            <a:spLocks noGrp="1"/>
          </p:cNvSpPr>
          <p:nvPr>
            <p:ph idx="1"/>
          </p:nvPr>
        </p:nvSpPr>
        <p:spPr>
          <a:xfrm>
            <a:off x="609600" y="588538"/>
            <a:ext cx="10663281" cy="6100585"/>
          </a:xfrm>
        </p:spPr>
        <p:txBody>
          <a:bodyPr>
            <a:normAutofit fontScale="92500"/>
          </a:bodyPr>
          <a:lstStyle/>
          <a:p>
            <a:pPr marL="0" marR="0" indent="0">
              <a:lnSpc>
                <a:spcPct val="100000"/>
              </a:lnSpc>
              <a:spcBef>
                <a:spcPts val="0"/>
              </a:spcBef>
              <a:spcAft>
                <a:spcPts val="0"/>
              </a:spcAft>
              <a:buNone/>
            </a:pPr>
            <a:r>
              <a:rPr lang="en-US" sz="22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LEARNING TO BE A NET CONTROL STATION (NCS)…..PART 1</a:t>
            </a:r>
          </a:p>
          <a:p>
            <a:pPr marL="0" marR="0" indent="0">
              <a:lnSpc>
                <a:spcPct val="100000"/>
              </a:lnSpc>
              <a:spcBef>
                <a:spcPts val="0"/>
              </a:spcBef>
              <a:spcAft>
                <a:spcPts val="0"/>
              </a:spcAft>
              <a:buNone/>
            </a:pPr>
            <a:endParaRPr lang="en-US" sz="18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Many of the skills used in contesting are applicable to NCS. Both activities involve coordinating several stations on the same frequency at the same time. The similarity ends there.  </a:t>
            </a:r>
            <a:r>
              <a:rPr lang="en-US" sz="1600" b="1" i="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Where the contester is in a hurry</a:t>
            </a:r>
            <a:r>
              <a:rPr lang="en-US" sz="16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 </a:t>
            </a:r>
            <a:r>
              <a:rPr lang="en-US" sz="17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NCS is calm and almost seems to be going very slowly.</a:t>
            </a:r>
            <a:r>
              <a:rPr lang="en-US" sz="16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  </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The extra time NCS uses actually speeds information flow by minimizing repeats and ensuring that priority information has access to the net without needing the largest signal on the Net.</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NCS techniques include:</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21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Have the </a:t>
            </a:r>
            <a:r>
              <a:rPr lang="en-US" sz="21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best performing antenna </a:t>
            </a:r>
            <a:r>
              <a:rPr lang="en-US" sz="16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f</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or conditions. </a:t>
            </a:r>
            <a:r>
              <a:rPr lang="en-US" sz="1600" b="1" kern="100" dirty="0">
                <a:effectLst/>
                <a:latin typeface="Arial" panose="020B0604020202020204" pitchFamily="34" charset="0"/>
                <a:ea typeface="Aptos" panose="020B0004020202020204" pitchFamily="34" charset="0"/>
                <a:cs typeface="Times New Roman" panose="02020603050405020304" pitchFamily="18" charset="0"/>
              </a:rPr>
              <a:t>A ‘rubber duck’ is not adequate </a:t>
            </a:r>
            <a:r>
              <a:rPr lang="en-US" sz="16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unless </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you can see the repeater antenna. That does not mean see the mountain the repeater it is on.  It means see the antenna (Line of Sight)</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21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A good Log is critical </a:t>
            </a:r>
            <a:r>
              <a:rPr lang="en-US" sz="21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to an efficient operation</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 Create and use a good log.  A few calls scribbled on a sheet of paper, in no real order, becomes useless in a few seconds. </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Make sure your log includes:  </a:t>
            </a:r>
            <a:r>
              <a:rPr lang="en-US" sz="16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1) Time of the entry  2) Call / Tactical call  3) Summary of what was said or requested. </a:t>
            </a:r>
          </a:p>
          <a:p>
            <a:pPr marL="0" marR="0" indent="0">
              <a:spcBef>
                <a:spcPts val="0"/>
              </a:spcBef>
              <a:spcAft>
                <a:spcPts val="0"/>
              </a:spcAft>
              <a:buNone/>
            </a:pPr>
            <a:r>
              <a:rPr lang="en-US" sz="1600" u="sng"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Be sure not to kill yourself with excessive details</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  The log is an overview of who did what, where and when.</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21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Plan what you are about to say as if you will be quoted</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 - </a:t>
            </a:r>
            <a:r>
              <a:rPr lang="en-US" sz="1600" b="1" kern="100" dirty="0">
                <a:effectLst/>
                <a:latin typeface="Arial" panose="020B0604020202020204" pitchFamily="34" charset="0"/>
                <a:ea typeface="Aptos" panose="020B0004020202020204" pitchFamily="34" charset="0"/>
                <a:cs typeface="Times New Roman" panose="02020603050405020304" pitchFamily="18" charset="0"/>
              </a:rPr>
              <a:t>PTT does not mean Push Then Think</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21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DO NOT make “Editorial comments” </a:t>
            </a:r>
            <a:r>
              <a:rPr lang="en-US" sz="1600" kern="100" dirty="0">
                <a:effectLst/>
                <a:latin typeface="Arial" panose="020B0604020202020204" pitchFamily="34" charset="0"/>
                <a:ea typeface="Aptos" panose="020B0004020202020204" pitchFamily="34" charset="0"/>
                <a:cs typeface="Times New Roman" panose="02020603050405020304" pitchFamily="18" charset="0"/>
              </a:rPr>
              <a:t>about the business or information being passed unless it will speed or enhance the information flow!   Chattiness, especially early in the Net, degrades the effectiveness of the Net.</a:t>
            </a:r>
          </a:p>
          <a:p>
            <a:pPr marL="0" indent="0">
              <a:buNone/>
            </a:pPr>
            <a:endParaRPr lang="en-US" dirty="0"/>
          </a:p>
        </p:txBody>
      </p:sp>
    </p:spTree>
    <p:extLst>
      <p:ext uri="{BB962C8B-B14F-4D97-AF65-F5344CB8AC3E}">
        <p14:creationId xmlns:p14="http://schemas.microsoft.com/office/powerpoint/2010/main" val="1784052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B0770-5B2D-92C2-DD5B-514583A0D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B4E8D-31E5-18CA-BA28-795EAAB23CFB}"/>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D71C947A-964B-7747-446C-327C3C0DA806}"/>
              </a:ext>
            </a:extLst>
          </p:cNvPr>
          <p:cNvSpPr>
            <a:spLocks noGrp="1"/>
          </p:cNvSpPr>
          <p:nvPr>
            <p:ph idx="1"/>
          </p:nvPr>
        </p:nvSpPr>
        <p:spPr>
          <a:xfrm>
            <a:off x="609600" y="588539"/>
            <a:ext cx="10663281" cy="6182964"/>
          </a:xfrm>
        </p:spPr>
        <p:txBody>
          <a:bodyPr>
            <a:normAutofit fontScale="92500" lnSpcReduction="10000"/>
          </a:bodyPr>
          <a:lstStyle/>
          <a:p>
            <a:pPr marL="0" indent="0">
              <a:lnSpc>
                <a:spcPct val="110000"/>
              </a:lnSpc>
              <a:spcBef>
                <a:spcPts val="0"/>
              </a:spcBef>
              <a:buNone/>
            </a:pPr>
            <a:r>
              <a:rPr lang="en-US" sz="17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LEARNING TO BE A NET CONTROL STATION (NCS)…..PART 2</a:t>
            </a:r>
          </a:p>
          <a:p>
            <a:pPr marL="0" indent="0">
              <a:spcBef>
                <a:spcPts val="0"/>
              </a:spcBef>
              <a:buNone/>
            </a:pPr>
            <a:endParaRPr lang="en-US" sz="19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endParaRPr>
          </a:p>
          <a:p>
            <a:pPr marL="0" indent="0">
              <a:spcBef>
                <a:spcPts val="0"/>
              </a:spcBef>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Be as concise as possible</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Use the fewest words that will completely say what you mean. This will minimize the need for the repeating of instructions.</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8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Slow Down!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Wait three or four seconds before you answer any call.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This assures any emergency or priority traffic has access to the net without requiring the largest signal.</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When asking for reports or soliciting traffic, listen!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Take down as many calls as you can identify before you acknowledge anyone!</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When there is a double, try to get </a:t>
            </a:r>
            <a:r>
              <a:rPr lang="en-US" sz="1800" u="sng"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something unique</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from one or more of the stations. Then call for clarification from those stations ONLY. The alternative approach is to acknowledge the check-ins you could understand and then call for Check-Ins that tried in the last round but were not acknowledged. The very worst thing you can do is to say “The station that doubled with ..??  How are they to know who they doubled with?!</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b="1"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When acknowledging Check-ins, </a:t>
            </a:r>
            <a:r>
              <a:rPr lang="en-US" sz="18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list the </a:t>
            </a:r>
            <a:r>
              <a:rPr lang="en-US" sz="1800" b="1" u="sng"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call signs as letters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(not phonetically).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 purpose of this acknowledgment is to confirm to each check in that his/her call was heard.  Phonetics used on all acknowledgments simply slows the net.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NOTE: Phonetics are an excellent way to clarify questions about the call received (was that a B or a D, etc.). Reciting all of the check in information beyond the call simply wastes time.</a:t>
            </a:r>
          </a:p>
          <a:p>
            <a:pPr marL="0" indent="0">
              <a:buNone/>
            </a:pPr>
            <a:endParaRPr lang="en-US" sz="1600" dirty="0"/>
          </a:p>
        </p:txBody>
      </p:sp>
    </p:spTree>
    <p:extLst>
      <p:ext uri="{BB962C8B-B14F-4D97-AF65-F5344CB8AC3E}">
        <p14:creationId xmlns:p14="http://schemas.microsoft.com/office/powerpoint/2010/main" val="416280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0D89-20EF-2E64-AEF6-CE7DB17E4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32BCE-647E-571A-024B-63276C3E38ED}"/>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058E836C-D0E4-1911-2A2B-CEF10E68EE14}"/>
              </a:ext>
            </a:extLst>
          </p:cNvPr>
          <p:cNvSpPr>
            <a:spLocks noGrp="1"/>
          </p:cNvSpPr>
          <p:nvPr>
            <p:ph idx="1"/>
          </p:nvPr>
        </p:nvSpPr>
        <p:spPr>
          <a:xfrm>
            <a:off x="609600" y="588539"/>
            <a:ext cx="10663281" cy="5647504"/>
          </a:xfrm>
        </p:spPr>
        <p:txBody>
          <a:bodyPr>
            <a:normAutofit/>
          </a:bodyPr>
          <a:lstStyle/>
          <a:p>
            <a:pPr marL="0" indent="0">
              <a:buNone/>
            </a:pPr>
            <a:r>
              <a:rPr lang="en-US" sz="16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LEARNING TO BE A NET CONTROL STATION (NCS)…..PART 3</a:t>
            </a:r>
          </a:p>
          <a:p>
            <a:pPr marL="0" indent="0">
              <a:buNone/>
            </a:pPr>
            <a:endParaRPr lang="en-US" sz="16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Acknowledge all stations that you heard, then yield the frequency to a single station.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When that station is finished, hand the frequency to the next station on the priority list, without soliciting more traffic. Follow this pattern until you’ve completed your list, then repeat.  The exception to this is when handling routine traffic during an emergency.  With routine traffic during an incident net, break between messages to solicit any emergency/priority traffic and handle that first.</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The NCS callsign, should be announced several times at the beginning of the net and every eight to ten minutes during an exchange.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Many NCS’s use the repeater </a:t>
            </a:r>
            <a:r>
              <a:rPr lang="en-US" sz="1800" kern="100" dirty="0" err="1">
                <a:effectLst/>
                <a:latin typeface="Arial" panose="020B0604020202020204" pitchFamily="34" charset="0"/>
                <a:ea typeface="Aptos" panose="020B0004020202020204" pitchFamily="34" charset="0"/>
                <a:cs typeface="Times New Roman" panose="02020603050405020304" pitchFamily="18" charset="0"/>
              </a:rPr>
              <a:t>ID’er</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to track the time to identity.</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For scheduled nets, NCS’s goal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should be to run the script top to bottom and handle all of the listed business, announcements and traffic as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quickly as possible, without rushing.</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Most participants will catch on quickly to the pattern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If they do not, </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take the time to explain</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Things get done much faster if everyone uses the same techniques.</a:t>
            </a:r>
          </a:p>
          <a:p>
            <a:pPr marL="0" indent="0">
              <a:buNone/>
            </a:pPr>
            <a:endParaRPr lang="en-US" sz="1600" dirty="0"/>
          </a:p>
        </p:txBody>
      </p:sp>
    </p:spTree>
    <p:extLst>
      <p:ext uri="{BB962C8B-B14F-4D97-AF65-F5344CB8AC3E}">
        <p14:creationId xmlns:p14="http://schemas.microsoft.com/office/powerpoint/2010/main" val="204406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76DC7-4D2D-C964-5839-4E4DECD79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9FD32-A8D0-1E6D-A928-25788C97919E}"/>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7F03A7DC-67A5-20F1-0F36-F5D471FB8056}"/>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pic>
        <p:nvPicPr>
          <p:cNvPr id="5" name="Picture 4" descr="A group of green cartoon characters&#10;&#10;Description automatically generated">
            <a:extLst>
              <a:ext uri="{FF2B5EF4-FFF2-40B4-BE49-F238E27FC236}">
                <a16:creationId xmlns:a16="http://schemas.microsoft.com/office/drawing/2014/main" id="{E1AB1809-3234-E076-6783-627980723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12" y="1507784"/>
            <a:ext cx="10161374" cy="5185578"/>
          </a:xfrm>
          <a:prstGeom prst="rect">
            <a:avLst/>
          </a:prstGeom>
        </p:spPr>
      </p:pic>
      <p:sp>
        <p:nvSpPr>
          <p:cNvPr id="6" name="TextBox 5">
            <a:extLst>
              <a:ext uri="{FF2B5EF4-FFF2-40B4-BE49-F238E27FC236}">
                <a16:creationId xmlns:a16="http://schemas.microsoft.com/office/drawing/2014/main" id="{DC7206E3-DD25-435A-54AE-95923B9A53E2}"/>
              </a:ext>
            </a:extLst>
          </p:cNvPr>
          <p:cNvSpPr txBox="1"/>
          <p:nvPr/>
        </p:nvSpPr>
        <p:spPr>
          <a:xfrm>
            <a:off x="2965620" y="575716"/>
            <a:ext cx="6203094" cy="830997"/>
          </a:xfrm>
          <a:prstGeom prst="rect">
            <a:avLst/>
          </a:prstGeom>
          <a:noFill/>
        </p:spPr>
        <p:txBody>
          <a:bodyPr wrap="square" rtlCol="0">
            <a:spAutoFit/>
          </a:bodyPr>
          <a:lstStyle/>
          <a:p>
            <a:pPr algn="ctr"/>
            <a:r>
              <a:rPr lang="en-US" sz="4800" b="1" dirty="0">
                <a:solidFill>
                  <a:srgbClr val="FFFF00"/>
                </a:solidFill>
              </a:rPr>
              <a:t>SEMPER GUMBY !</a:t>
            </a:r>
          </a:p>
        </p:txBody>
      </p:sp>
    </p:spTree>
    <p:extLst>
      <p:ext uri="{BB962C8B-B14F-4D97-AF65-F5344CB8AC3E}">
        <p14:creationId xmlns:p14="http://schemas.microsoft.com/office/powerpoint/2010/main" val="320183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FDA91-9DBF-6F54-BBDC-0953CFDB1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746D6-181F-4637-D1F8-38C9E5287915}"/>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D211117C-99C0-02F5-4885-14414753142E}"/>
              </a:ext>
            </a:extLst>
          </p:cNvPr>
          <p:cNvSpPr>
            <a:spLocks noGrp="1"/>
          </p:cNvSpPr>
          <p:nvPr>
            <p:ph idx="1"/>
          </p:nvPr>
        </p:nvSpPr>
        <p:spPr>
          <a:xfrm>
            <a:off x="609600" y="588539"/>
            <a:ext cx="10663281" cy="5647504"/>
          </a:xfrm>
        </p:spPr>
        <p:txBody>
          <a:bodyPr>
            <a:normAutofit fontScale="92500" lnSpcReduction="10000"/>
          </a:bodyPr>
          <a:lstStyle/>
          <a:p>
            <a:pPr marL="0" indent="0">
              <a:spcBef>
                <a:spcPts val="0"/>
              </a:spcBef>
              <a:buNone/>
            </a:pPr>
            <a:r>
              <a:rPr lang="en-US" sz="16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LEARNING TO BE A NET CONTROL STATION (NCS)…..PART 4</a:t>
            </a:r>
            <a:endParaRPr lang="en-US" sz="16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9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Take frequent breaks</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While you may not recognize the stress that being an NCS produces, it will become evident in your voice.  If you are asking yourself when your last break was, you know it is time for one.  Turn over the net to your backup at least every two hours and REST. Do not listen to the net. Rest.  Then, when rested, listen to the net for a few minutes before resuming your station.</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&gt;&gt;&gt;  </a:t>
            </a:r>
            <a:r>
              <a:rPr lang="en-US" sz="19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Control the tone of your voice</a:t>
            </a:r>
            <a:r>
              <a:rPr lang="en-US" sz="18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Be as calm as possible.  Tension tends to make our voices raise in pitch and this change will be picked up by the net. Use a calm tone and members of the net will tend to remain calm.</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Last and FAR from least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 ability to </a:t>
            </a:r>
            <a:r>
              <a:rPr lang="en-US" sz="22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remain </a:t>
            </a:r>
            <a:r>
              <a:rPr lang="en-US" sz="2200" b="1"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Cool, Calm and Collected </a:t>
            </a:r>
            <a:r>
              <a:rPr lang="en-US" sz="2200" kern="100" dirty="0">
                <a:solidFill>
                  <a:srgbClr val="FFFF00"/>
                </a:solidFill>
                <a:effectLst/>
                <a:latin typeface="Arial" panose="020B0604020202020204" pitchFamily="34" charset="0"/>
                <a:ea typeface="Aptos" panose="020B0004020202020204" pitchFamily="34" charset="0"/>
                <a:cs typeface="Times New Roman" panose="02020603050405020304" pitchFamily="18" charset="0"/>
              </a:rPr>
              <a:t>will buy you more than anything else</a:t>
            </a:r>
            <a:r>
              <a:rPr lang="en-US" sz="22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There is no doubt that being an NCS is a high pressure assignment and it is easy to become frustrated or angry. If you have a frustrating problem, ask for help from other members of the Net.</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600" kern="100" dirty="0">
                <a:effectLst/>
                <a:latin typeface="Arial" panose="020B0604020202020204" pitchFamily="34" charset="0"/>
                <a:ea typeface="Aptos" panose="020B0004020202020204" pitchFamily="34" charset="0"/>
                <a:cs typeface="Times New Roman" panose="02020603050405020304" pitchFamily="18" charset="0"/>
              </a:rPr>
              <a:t>Source:</a:t>
            </a:r>
            <a:br>
              <a:rPr lang="en-US" sz="1600" kern="100" dirty="0">
                <a:effectLst/>
                <a:latin typeface="Arial" panose="020B0604020202020204" pitchFamily="34" charset="0"/>
                <a:ea typeface="Aptos" panose="020B0004020202020204" pitchFamily="34" charset="0"/>
                <a:cs typeface="Times New Roman" panose="02020603050405020304" pitchFamily="18" charset="0"/>
              </a:rPr>
            </a:br>
            <a:r>
              <a:rPr lang="en-US" sz="1600" u="sng" kern="100" dirty="0">
                <a:solidFill>
                  <a:srgbClr val="467886"/>
                </a:solidFill>
                <a:effectLst/>
                <a:latin typeface="Arial" panose="020B0604020202020204" pitchFamily="34" charset="0"/>
                <a:ea typeface="Aptos" panose="020B0004020202020204" pitchFamily="34" charset="0"/>
                <a:cs typeface="Times New Roman" panose="02020603050405020304" pitchFamily="18" charset="0"/>
                <a:hlinkClick r:id="rId2"/>
              </a:rPr>
              <a:t>https://www.k7yca.org/how-to/hints-for-being-net-control-4/</a:t>
            </a:r>
            <a:endParaRPr lang="en-US" sz="1600" kern="1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en-US" sz="1600" dirty="0"/>
          </a:p>
        </p:txBody>
      </p:sp>
    </p:spTree>
    <p:extLst>
      <p:ext uri="{BB962C8B-B14F-4D97-AF65-F5344CB8AC3E}">
        <p14:creationId xmlns:p14="http://schemas.microsoft.com/office/powerpoint/2010/main" val="3573965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82E5-07DA-2BBF-6098-8661A9AFD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25B34-174B-5D67-113E-490F32A58FD4}"/>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D69EA5AC-CF2B-C03A-35D8-6D24BEE79647}"/>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
        <p:nvSpPr>
          <p:cNvPr id="3" name="TextBox 2">
            <a:extLst>
              <a:ext uri="{FF2B5EF4-FFF2-40B4-BE49-F238E27FC236}">
                <a16:creationId xmlns:a16="http://schemas.microsoft.com/office/drawing/2014/main" id="{D334B8EF-9720-AB47-830B-F9C2F22BB66E}"/>
              </a:ext>
            </a:extLst>
          </p:cNvPr>
          <p:cNvSpPr txBox="1"/>
          <p:nvPr/>
        </p:nvSpPr>
        <p:spPr>
          <a:xfrm>
            <a:off x="1701112" y="1166842"/>
            <a:ext cx="8789773" cy="5201424"/>
          </a:xfrm>
          <a:prstGeom prst="rect">
            <a:avLst/>
          </a:prstGeom>
          <a:noFill/>
        </p:spPr>
        <p:txBody>
          <a:bodyPr wrap="square" rtlCol="0">
            <a:spAutoFit/>
          </a:bodyPr>
          <a:lstStyle/>
          <a:p>
            <a:pPr algn="ctr"/>
            <a:r>
              <a:rPr lang="en-US" sz="16600" b="1" dirty="0">
                <a:solidFill>
                  <a:schemeClr val="accent5">
                    <a:lumMod val="40000"/>
                    <a:lumOff val="60000"/>
                  </a:schemeClr>
                </a:solidFill>
              </a:rPr>
              <a:t>Q &amp; A</a:t>
            </a:r>
          </a:p>
          <a:p>
            <a:pPr algn="ctr"/>
            <a:r>
              <a:rPr lang="en-US" sz="16600" b="1" dirty="0">
                <a:solidFill>
                  <a:schemeClr val="accent5">
                    <a:lumMod val="40000"/>
                    <a:lumOff val="60000"/>
                  </a:schemeClr>
                </a:solidFill>
              </a:rPr>
              <a:t>Time</a:t>
            </a:r>
          </a:p>
        </p:txBody>
      </p:sp>
    </p:spTree>
    <p:extLst>
      <p:ext uri="{BB962C8B-B14F-4D97-AF65-F5344CB8AC3E}">
        <p14:creationId xmlns:p14="http://schemas.microsoft.com/office/powerpoint/2010/main" val="1496263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63981-83E5-9AC7-028C-F286D4B88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FBB87-43D9-97D7-859D-EE09299E67CC}"/>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CE5F6965-0B41-E7C1-E665-03754A078580}"/>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
        <p:nvSpPr>
          <p:cNvPr id="3" name="TextBox 2">
            <a:extLst>
              <a:ext uri="{FF2B5EF4-FFF2-40B4-BE49-F238E27FC236}">
                <a16:creationId xmlns:a16="http://schemas.microsoft.com/office/drawing/2014/main" id="{839A618A-4CD1-DC53-2F1A-DC693FC01977}"/>
              </a:ext>
            </a:extLst>
          </p:cNvPr>
          <p:cNvSpPr txBox="1"/>
          <p:nvPr/>
        </p:nvSpPr>
        <p:spPr>
          <a:xfrm>
            <a:off x="1701112" y="1166842"/>
            <a:ext cx="8789773" cy="4524315"/>
          </a:xfrm>
          <a:prstGeom prst="rect">
            <a:avLst/>
          </a:prstGeom>
          <a:noFill/>
        </p:spPr>
        <p:txBody>
          <a:bodyPr wrap="square" rtlCol="0">
            <a:spAutoFit/>
          </a:bodyPr>
          <a:lstStyle/>
          <a:p>
            <a:pPr algn="ctr"/>
            <a:r>
              <a:rPr lang="en-US" sz="9600" dirty="0"/>
              <a:t>Time for a </a:t>
            </a:r>
          </a:p>
          <a:p>
            <a:pPr algn="ctr"/>
            <a:r>
              <a:rPr lang="en-US" sz="9600" b="1" dirty="0">
                <a:solidFill>
                  <a:schemeClr val="accent5">
                    <a:lumMod val="40000"/>
                    <a:lumOff val="60000"/>
                  </a:schemeClr>
                </a:solidFill>
              </a:rPr>
              <a:t>10 minute</a:t>
            </a:r>
          </a:p>
          <a:p>
            <a:pPr algn="ctr"/>
            <a:r>
              <a:rPr lang="en-US" sz="9600" b="1" dirty="0">
                <a:solidFill>
                  <a:schemeClr val="accent5">
                    <a:lumMod val="40000"/>
                    <a:lumOff val="60000"/>
                  </a:schemeClr>
                </a:solidFill>
              </a:rPr>
              <a:t>BREAK</a:t>
            </a:r>
          </a:p>
        </p:txBody>
      </p:sp>
    </p:spTree>
    <p:extLst>
      <p:ext uri="{BB962C8B-B14F-4D97-AF65-F5344CB8AC3E}">
        <p14:creationId xmlns:p14="http://schemas.microsoft.com/office/powerpoint/2010/main" val="1099394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1F985-0E9F-803B-3677-30BC6297D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7856F7-B0BA-83DD-13AA-820D2EA51A11}"/>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F65A18B5-36E0-264D-8E72-B4A2D03720AB}"/>
              </a:ext>
            </a:extLst>
          </p:cNvPr>
          <p:cNvSpPr>
            <a:spLocks noGrp="1"/>
          </p:cNvSpPr>
          <p:nvPr>
            <p:ph idx="1"/>
          </p:nvPr>
        </p:nvSpPr>
        <p:spPr>
          <a:xfrm>
            <a:off x="609600" y="588539"/>
            <a:ext cx="10663281" cy="6067634"/>
          </a:xfrm>
        </p:spPr>
        <p:txBody>
          <a:bodyPr>
            <a:normAutofit fontScale="92500" lnSpcReduction="20000"/>
          </a:bodyPr>
          <a:lstStyle/>
          <a:p>
            <a:pPr marL="0" marR="0" indent="0">
              <a:spcBef>
                <a:spcPts val="0"/>
              </a:spcBef>
              <a:spcAft>
                <a:spcPts val="0"/>
              </a:spcAft>
              <a:buNone/>
            </a:pPr>
            <a:r>
              <a:rPr lang="en-US" sz="21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9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NCS Standard Operating Guidelines</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1.  While serving as the net control station,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you maintain total responsibility and authority </a:t>
            </a:r>
            <a:r>
              <a:rPr lang="en-US" kern="100" dirty="0">
                <a:effectLst/>
                <a:latin typeface="Arial" panose="020B0604020202020204" pitchFamily="34" charset="0"/>
                <a:ea typeface="Calibri" panose="020F0502020204030204" pitchFamily="34" charset="0"/>
                <a:cs typeface="Times New Roman" panose="02020603050405020304" pitchFamily="18" charset="0"/>
              </a:rPr>
              <a:t>in providing a </a:t>
            </a: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smooth running net. </a:t>
            </a:r>
            <a:r>
              <a:rPr lang="en-US" kern="100" dirty="0">
                <a:effectLst/>
                <a:latin typeface="Arial" panose="020B0604020202020204" pitchFamily="34" charset="0"/>
                <a:ea typeface="Calibri" panose="020F0502020204030204" pitchFamily="34" charset="0"/>
                <a:cs typeface="Times New Roman" panose="02020603050405020304" pitchFamily="18" charset="0"/>
              </a:rPr>
              <a:t>The NCS, however, must accept any direction, guidance, or changes given by the GC-ARPSC Lead Operators. </a:t>
            </a:r>
          </a:p>
          <a:p>
            <a:pPr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spcBef>
                <a:spcPts val="0"/>
              </a:spcBef>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2.  </a:t>
            </a:r>
            <a:r>
              <a:rPr lang="en-US" sz="41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Remember that you are “In Charge”</a:t>
            </a:r>
            <a:r>
              <a:rPr lang="en-US" sz="29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Do not allow any arguments or unregulated operating to take place.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Often, in emergencies, nerves become frayed and tempers can get short. </a:t>
            </a:r>
          </a:p>
          <a:p>
            <a:pPr marL="0" marR="0" indent="0">
              <a:spcBef>
                <a:spcPts val="0"/>
              </a:spcBef>
              <a:spcAft>
                <a:spcPts val="0"/>
              </a:spcAft>
              <a:buNone/>
            </a:pPr>
            <a:endParaRPr lang="en-US"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Operate as a Peacemaker and calm people down</a:t>
            </a:r>
            <a:r>
              <a:rPr lang="en-US" b="1"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Remember that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your tone of voice </a:t>
            </a:r>
            <a:r>
              <a:rPr lang="en-US" kern="100" dirty="0">
                <a:effectLst/>
                <a:latin typeface="Arial" panose="020B0604020202020204" pitchFamily="34" charset="0"/>
                <a:ea typeface="Calibri" panose="020F0502020204030204" pitchFamily="34" charset="0"/>
                <a:cs typeface="Times New Roman" panose="02020603050405020304" pitchFamily="18" charset="0"/>
              </a:rPr>
              <a:t>is the most powerful part</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kern="100" dirty="0">
                <a:effectLst/>
                <a:latin typeface="Arial" panose="020B0604020202020204" pitchFamily="34" charset="0"/>
                <a:ea typeface="Calibri" panose="020F0502020204030204" pitchFamily="34" charset="0"/>
                <a:cs typeface="Times New Roman" panose="02020603050405020304" pitchFamily="18" charset="0"/>
              </a:rPr>
              <a:t>of your speech.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3.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Give the </a:t>
            </a:r>
            <a:r>
              <a:rPr lang="en-US" sz="23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TIME f</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requently.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4. When transmitting,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be sure to “hang back” after the courtesy tone, </a:t>
            </a:r>
            <a:r>
              <a:rPr lang="en-US" kern="100" dirty="0">
                <a:effectLst/>
                <a:latin typeface="Arial" panose="020B0604020202020204" pitchFamily="34" charset="0"/>
                <a:ea typeface="Calibri" panose="020F0502020204030204" pitchFamily="34" charset="0"/>
                <a:cs typeface="Times New Roman" panose="02020603050405020304" pitchFamily="18" charset="0"/>
              </a:rPr>
              <a:t>in order to give stations a chance to break in. During emergency nets things can happen quickly. So be prepared to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handle yourself in a controlled manor</a:t>
            </a: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9364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736AF-0834-F059-ECBE-9106A6F2B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1512C-F35F-71D2-0764-AC54CD504179}"/>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9FF6DC89-E2D7-E068-0F23-6769821DDFB9}"/>
              </a:ext>
            </a:extLst>
          </p:cNvPr>
          <p:cNvSpPr>
            <a:spLocks noGrp="1"/>
          </p:cNvSpPr>
          <p:nvPr>
            <p:ph idx="1"/>
          </p:nvPr>
        </p:nvSpPr>
        <p:spPr>
          <a:xfrm>
            <a:off x="609599" y="893339"/>
            <a:ext cx="10663281" cy="5647504"/>
          </a:xfrm>
        </p:spPr>
        <p:txBody>
          <a:bodyPr>
            <a:normAutofit/>
          </a:bodyPr>
          <a:lstStyle/>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5. In times of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critical emergency or a high traffic </a:t>
            </a:r>
            <a:r>
              <a:rPr lang="en-US" kern="100" dirty="0">
                <a:effectLst/>
                <a:latin typeface="Arial" panose="020B0604020202020204" pitchFamily="34" charset="0"/>
                <a:ea typeface="Calibri" panose="020F0502020204030204" pitchFamily="34" charset="0"/>
                <a:cs typeface="Times New Roman" panose="02020603050405020304" pitchFamily="18" charset="0"/>
              </a:rPr>
              <a:t>load, it is recommended that you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appoint a </a:t>
            </a: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backup net control station</a:t>
            </a:r>
            <a:r>
              <a:rPr lang="en-US" kern="100" dirty="0">
                <a:effectLst/>
                <a:latin typeface="Arial" panose="020B0604020202020204" pitchFamily="34" charset="0"/>
                <a:ea typeface="Calibri" panose="020F0502020204030204" pitchFamily="34" charset="0"/>
                <a:cs typeface="Times New Roman" panose="02020603050405020304" pitchFamily="18" charset="0"/>
              </a:rPr>
              <a:t>, to be sure all information is properly recorded and that if you suddenly have to transfer net control there is an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operator already in place</a:t>
            </a: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6. All your transmissions must be in a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controlled and clear voice</a:t>
            </a: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This will help maintain control and ensure that all operators understand your transmissions.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7.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At no time should you argue with a Lead Operator</a:t>
            </a: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342900" marR="0" indent="-342900">
              <a:spcBef>
                <a:spcPts val="0"/>
              </a:spcBef>
              <a:spcAft>
                <a:spcPts val="0"/>
              </a:spcAft>
              <a:buAutoNum type="alphaLcParenR"/>
            </a:pPr>
            <a:r>
              <a:rPr lang="en-US" kern="100" dirty="0">
                <a:effectLst/>
                <a:latin typeface="Arial" panose="020B0604020202020204" pitchFamily="34" charset="0"/>
                <a:ea typeface="Calibri" panose="020F0502020204030204" pitchFamily="34" charset="0"/>
                <a:cs typeface="Times New Roman" panose="02020603050405020304" pitchFamily="18" charset="0"/>
              </a:rPr>
              <a:t>If a disagreement occurs, either handle the conflict through a more private medium (email, phone, or, in extreme situations, on an alternate frequency) or wait until later. </a:t>
            </a:r>
          </a:p>
          <a:p>
            <a:pPr marL="0" marR="0" indent="0">
              <a:spcBef>
                <a:spcPts val="0"/>
              </a:spcBef>
              <a:spcAft>
                <a:spcPts val="0"/>
              </a:spcAft>
              <a:buNone/>
            </a:pPr>
            <a:endParaRPr lang="en-US"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b) Those involved in the net and the scores of additional hams and others who are monitoring need to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see you as a unified team.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600" dirty="0"/>
          </a:p>
        </p:txBody>
      </p:sp>
    </p:spTree>
    <p:extLst>
      <p:ext uri="{BB962C8B-B14F-4D97-AF65-F5344CB8AC3E}">
        <p14:creationId xmlns:p14="http://schemas.microsoft.com/office/powerpoint/2010/main" val="1672043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E7E40-322E-12DF-FAE7-A4CEE37C2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6432AF-C3F9-E556-EEEE-C9A5E347DBA1}"/>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44FD44F3-005C-6513-E8FA-997D649ED342}"/>
              </a:ext>
            </a:extLst>
          </p:cNvPr>
          <p:cNvSpPr>
            <a:spLocks noGrp="1"/>
          </p:cNvSpPr>
          <p:nvPr>
            <p:ph idx="1"/>
          </p:nvPr>
        </p:nvSpPr>
        <p:spPr>
          <a:xfrm>
            <a:off x="609600" y="588539"/>
            <a:ext cx="10663281" cy="6059396"/>
          </a:xfrm>
        </p:spPr>
        <p:txBody>
          <a:bodyPr>
            <a:normAutofit fontScale="92500"/>
          </a:bodyPr>
          <a:lstStyle/>
          <a:p>
            <a:pPr marL="0" marR="0" indent="0">
              <a:lnSpc>
                <a:spcPct val="100000"/>
              </a:lnSpc>
              <a:spcBef>
                <a:spcPts val="0"/>
              </a:spcBef>
              <a:buNone/>
            </a:pPr>
            <a:r>
              <a:rPr lang="en-US" sz="2200" kern="100" dirty="0">
                <a:effectLst/>
                <a:ea typeface="Calibri" panose="020F0502020204030204" pitchFamily="34" charset="0"/>
                <a:cs typeface="Times New Roman" panose="02020603050405020304" pitchFamily="18" charset="0"/>
              </a:rPr>
              <a:t>8. Remember that, in compliance with FCC regulations, </a:t>
            </a:r>
            <a:r>
              <a:rPr lang="en-US" sz="2200" b="1" kern="100" dirty="0">
                <a:solidFill>
                  <a:srgbClr val="FFFF00"/>
                </a:solidFill>
                <a:effectLst/>
                <a:ea typeface="Calibri" panose="020F0502020204030204" pitchFamily="34" charset="0"/>
                <a:cs typeface="Times New Roman" panose="02020603050405020304" pitchFamily="18" charset="0"/>
              </a:rPr>
              <a:t>you must “ID” </a:t>
            </a:r>
            <a:r>
              <a:rPr lang="en-US" sz="2200" kern="100" dirty="0">
                <a:effectLst/>
                <a:ea typeface="Calibri" panose="020F0502020204030204" pitchFamily="34" charset="0"/>
                <a:cs typeface="Times New Roman" panose="02020603050405020304" pitchFamily="18" charset="0"/>
              </a:rPr>
              <a:t>(identify your station by call sign) </a:t>
            </a:r>
            <a:r>
              <a:rPr lang="en-US" sz="2200" u="sng" kern="100" dirty="0">
                <a:solidFill>
                  <a:srgbClr val="FFFF00"/>
                </a:solidFill>
                <a:effectLst/>
                <a:ea typeface="Calibri" panose="020F0502020204030204" pitchFamily="34" charset="0"/>
                <a:cs typeface="Times New Roman" panose="02020603050405020304" pitchFamily="18" charset="0"/>
              </a:rPr>
              <a:t>every ten minutes</a:t>
            </a:r>
            <a:r>
              <a:rPr lang="en-US" sz="2200" kern="100" dirty="0">
                <a:solidFill>
                  <a:srgbClr val="FFFF00"/>
                </a:solidFill>
                <a:effectLst/>
                <a:ea typeface="Calibri" panose="020F0502020204030204" pitchFamily="34" charset="0"/>
                <a:cs typeface="Times New Roman" panose="02020603050405020304" pitchFamily="18" charset="0"/>
              </a:rPr>
              <a:t> </a:t>
            </a:r>
            <a:r>
              <a:rPr lang="en-US" sz="2200" kern="100" dirty="0">
                <a:effectLst/>
                <a:ea typeface="Calibri" panose="020F0502020204030204" pitchFamily="34" charset="0"/>
                <a:cs typeface="Times New Roman" panose="02020603050405020304" pitchFamily="18" charset="0"/>
              </a:rPr>
              <a:t>if you involved </a:t>
            </a:r>
            <a:r>
              <a:rPr lang="en-US" sz="2200" kern="100" dirty="0">
                <a:solidFill>
                  <a:srgbClr val="FFFF00"/>
                </a:solidFill>
                <a:effectLst/>
                <a:ea typeface="Calibri" panose="020F0502020204030204" pitchFamily="34" charset="0"/>
                <a:cs typeface="Times New Roman" panose="02020603050405020304" pitchFamily="18" charset="0"/>
              </a:rPr>
              <a:t>in constant communications </a:t>
            </a:r>
            <a:r>
              <a:rPr lang="en-US" sz="2200" kern="100" dirty="0">
                <a:effectLst/>
                <a:ea typeface="Calibri" panose="020F0502020204030204" pitchFamily="34" charset="0"/>
                <a:cs typeface="Times New Roman" panose="02020603050405020304" pitchFamily="18" charset="0"/>
              </a:rPr>
              <a:t>or </a:t>
            </a:r>
            <a:r>
              <a:rPr lang="en-US" sz="2200" kern="100" dirty="0">
                <a:solidFill>
                  <a:srgbClr val="FFFF00"/>
                </a:solidFill>
                <a:effectLst/>
                <a:ea typeface="Calibri" panose="020F0502020204030204" pitchFamily="34" charset="0"/>
                <a:cs typeface="Times New Roman" panose="02020603050405020304" pitchFamily="18" charset="0"/>
              </a:rPr>
              <a:t>using tactical call signs</a:t>
            </a:r>
            <a:r>
              <a:rPr lang="en-US" sz="2200" kern="100" dirty="0">
                <a:effectLst/>
                <a:ea typeface="Calibri" panose="020F0502020204030204" pitchFamily="34" charset="0"/>
                <a:cs typeface="Times New Roman" panose="02020603050405020304" pitchFamily="18" charset="0"/>
              </a:rPr>
              <a:t>. </a:t>
            </a:r>
          </a:p>
          <a:p>
            <a:pPr marL="0" marR="0" indent="0">
              <a:lnSpc>
                <a:spcPct val="100000"/>
              </a:lnSpc>
              <a:spcBef>
                <a:spcPts val="0"/>
              </a:spcBef>
              <a:buNone/>
            </a:pPr>
            <a:r>
              <a:rPr lang="en-US" sz="2200" kern="100" dirty="0">
                <a:effectLst/>
                <a:ea typeface="Calibri" panose="020F0502020204030204" pitchFamily="34" charset="0"/>
                <a:cs typeface="Times New Roman" panose="02020603050405020304" pitchFamily="18" charset="0"/>
              </a:rPr>
              <a:t> </a:t>
            </a:r>
          </a:p>
          <a:p>
            <a:pPr marL="0" indent="0">
              <a:lnSpc>
                <a:spcPct val="100000"/>
              </a:lnSpc>
              <a:spcBef>
                <a:spcPts val="0"/>
              </a:spcBef>
              <a:buNone/>
            </a:pPr>
            <a:r>
              <a:rPr lang="en-US" sz="2200" dirty="0">
                <a:effectLst/>
                <a:ea typeface="Calibri" panose="020F0502020204030204" pitchFamily="34" charset="0"/>
                <a:cs typeface="Times New Roman" panose="02020603050405020304" pitchFamily="18" charset="0"/>
              </a:rPr>
              <a:t> 9. </a:t>
            </a:r>
            <a:r>
              <a:rPr lang="en-US" sz="2200" dirty="0">
                <a:solidFill>
                  <a:srgbClr val="FFFF00"/>
                </a:solidFill>
                <a:effectLst/>
                <a:ea typeface="Calibri" panose="020F0502020204030204" pitchFamily="34" charset="0"/>
                <a:cs typeface="Times New Roman" panose="02020603050405020304" pitchFamily="18" charset="0"/>
              </a:rPr>
              <a:t>Deactivation</a:t>
            </a:r>
            <a:r>
              <a:rPr lang="en-US" sz="2200" dirty="0">
                <a:effectLst/>
                <a:ea typeface="Calibri" panose="020F0502020204030204" pitchFamily="34" charset="0"/>
                <a:cs typeface="Times New Roman" panose="02020603050405020304" pitchFamily="18" charset="0"/>
              </a:rPr>
              <a:t> of all nets will be in </a:t>
            </a:r>
            <a:r>
              <a:rPr lang="en-US" sz="2200" dirty="0">
                <a:solidFill>
                  <a:srgbClr val="FFFF00"/>
                </a:solidFill>
                <a:effectLst/>
                <a:ea typeface="Calibri" panose="020F0502020204030204" pitchFamily="34" charset="0"/>
                <a:cs typeface="Times New Roman" panose="02020603050405020304" pitchFamily="18" charset="0"/>
              </a:rPr>
              <a:t>conjunction with the NCS and the IC </a:t>
            </a:r>
            <a:r>
              <a:rPr lang="en-US" sz="2200" dirty="0">
                <a:effectLst/>
                <a:ea typeface="Calibri" panose="020F0502020204030204" pitchFamily="34" charset="0"/>
                <a:cs typeface="Times New Roman" panose="02020603050405020304" pitchFamily="18" charset="0"/>
              </a:rPr>
              <a:t>of the emergency incident or event. Once the net is concluded the repeater/s must be returned to normal amateur use. </a:t>
            </a:r>
          </a:p>
          <a:p>
            <a:pPr marL="0" indent="0">
              <a:lnSpc>
                <a:spcPct val="100000"/>
              </a:lnSpc>
              <a:spcBef>
                <a:spcPts val="0"/>
              </a:spcBef>
              <a:buNone/>
            </a:pPr>
            <a:endParaRPr lang="en-US" sz="2200" dirty="0"/>
          </a:p>
          <a:p>
            <a:pPr marL="0" marR="0" indent="0">
              <a:lnSpc>
                <a:spcPct val="100000"/>
              </a:lnSpc>
              <a:spcBef>
                <a:spcPts val="0"/>
              </a:spcBef>
              <a:buNone/>
            </a:pPr>
            <a:r>
              <a:rPr lang="en-US" sz="2200" kern="100" dirty="0">
                <a:effectLst/>
                <a:ea typeface="Calibri" panose="020F0502020204030204" pitchFamily="34" charset="0"/>
                <a:cs typeface="Times New Roman" panose="02020603050405020304" pitchFamily="18" charset="0"/>
              </a:rPr>
              <a:t>10. The NCS operator shall </a:t>
            </a:r>
            <a:r>
              <a:rPr lang="en-US" sz="2200" b="1" kern="100" dirty="0">
                <a:solidFill>
                  <a:srgbClr val="FFFF00"/>
                </a:solidFill>
                <a:effectLst/>
                <a:ea typeface="Calibri" panose="020F0502020204030204" pitchFamily="34" charset="0"/>
                <a:cs typeface="Times New Roman" panose="02020603050405020304" pitchFamily="18" charset="0"/>
              </a:rPr>
              <a:t>keep a documented log of all transmissions </a:t>
            </a:r>
            <a:r>
              <a:rPr lang="en-US" sz="2200" kern="100" dirty="0">
                <a:effectLst/>
                <a:ea typeface="Calibri" panose="020F0502020204030204" pitchFamily="34" charset="0"/>
                <a:cs typeface="Times New Roman" panose="02020603050405020304" pitchFamily="18" charset="0"/>
              </a:rPr>
              <a:t>taking place during the net. This is preferred to be typed, but can be hand-written in an emergency situation. (e.g. Composition Book). Log should record the time, which operator is calling the NCS, and a brief synopsis of the transmission.</a:t>
            </a:r>
          </a:p>
          <a:p>
            <a:pPr marL="0" marR="0" indent="0">
              <a:lnSpc>
                <a:spcPct val="100000"/>
              </a:lnSpc>
              <a:spcBef>
                <a:spcPts val="0"/>
              </a:spcBef>
              <a:buNone/>
            </a:pPr>
            <a:r>
              <a:rPr lang="en-US" sz="2200" kern="100" dirty="0">
                <a:effectLst/>
                <a:ea typeface="Calibri" panose="020F0502020204030204" pitchFamily="34" charset="0"/>
                <a:cs typeface="Times New Roman" panose="02020603050405020304" pitchFamily="18" charset="0"/>
              </a:rPr>
              <a:t> </a:t>
            </a:r>
          </a:p>
          <a:p>
            <a:pPr marL="0" marR="0" indent="0">
              <a:lnSpc>
                <a:spcPct val="100000"/>
              </a:lnSpc>
              <a:spcBef>
                <a:spcPts val="0"/>
              </a:spcBef>
              <a:buNone/>
            </a:pPr>
            <a:r>
              <a:rPr lang="en-US" sz="2200" kern="100" dirty="0">
                <a:effectLst/>
                <a:ea typeface="Calibri" panose="020F0502020204030204" pitchFamily="34" charset="0"/>
                <a:cs typeface="Times New Roman" panose="02020603050405020304" pitchFamily="18" charset="0"/>
              </a:rPr>
              <a:t>11. </a:t>
            </a:r>
            <a:r>
              <a:rPr lang="en-US" sz="2200" kern="100" dirty="0">
                <a:solidFill>
                  <a:srgbClr val="FFFF00"/>
                </a:solidFill>
                <a:effectLst/>
                <a:ea typeface="Calibri" panose="020F0502020204030204" pitchFamily="34" charset="0"/>
                <a:cs typeface="Times New Roman" panose="02020603050405020304" pitchFamily="18" charset="0"/>
              </a:rPr>
              <a:t>The NCS or Lead Operator will have discretion </a:t>
            </a:r>
            <a:r>
              <a:rPr lang="en-US" sz="2200" kern="100" dirty="0">
                <a:effectLst/>
                <a:ea typeface="Calibri" panose="020F0502020204030204" pitchFamily="34" charset="0"/>
                <a:cs typeface="Times New Roman" panose="02020603050405020304" pitchFamily="18" charset="0"/>
              </a:rPr>
              <a:t>to alter the order at which what </a:t>
            </a:r>
            <a:r>
              <a:rPr lang="en-US" sz="2200" kern="100" dirty="0">
                <a:solidFill>
                  <a:srgbClr val="FFFF00"/>
                </a:solidFill>
                <a:effectLst/>
                <a:ea typeface="Calibri" panose="020F0502020204030204" pitchFamily="34" charset="0"/>
                <a:cs typeface="Times New Roman" panose="02020603050405020304" pitchFamily="18" charset="0"/>
              </a:rPr>
              <a:t>back up repeater or Simplex frequency is used so it best fits the needs the incident. </a:t>
            </a:r>
          </a:p>
          <a:p>
            <a:pPr marL="0" marR="0" indent="0">
              <a:lnSpc>
                <a:spcPct val="100000"/>
              </a:lnSpc>
              <a:spcBef>
                <a:spcPts val="0"/>
              </a:spcBef>
              <a:buNone/>
            </a:pPr>
            <a:r>
              <a:rPr lang="en-US" sz="2200" kern="100" dirty="0">
                <a:effectLst/>
                <a:ea typeface="Calibri" panose="020F0502020204030204" pitchFamily="34" charset="0"/>
                <a:cs typeface="Times New Roman" panose="02020603050405020304" pitchFamily="18" charset="0"/>
              </a:rPr>
              <a:t> </a:t>
            </a:r>
          </a:p>
          <a:p>
            <a:pPr marL="0" marR="0" indent="0">
              <a:lnSpc>
                <a:spcPct val="100000"/>
              </a:lnSpc>
              <a:spcBef>
                <a:spcPts val="0"/>
              </a:spcBef>
              <a:buNone/>
            </a:pPr>
            <a:r>
              <a:rPr lang="en-US" sz="2200" kern="100" dirty="0">
                <a:effectLst/>
                <a:ea typeface="Calibri" panose="020F0502020204030204" pitchFamily="34" charset="0"/>
                <a:cs typeface="Times New Roman" panose="02020603050405020304" pitchFamily="18" charset="0"/>
              </a:rPr>
              <a:t>12. The </a:t>
            </a:r>
            <a:r>
              <a:rPr lang="en-US" sz="2200" kern="100" dirty="0">
                <a:solidFill>
                  <a:srgbClr val="FFFF00"/>
                </a:solidFill>
                <a:effectLst/>
                <a:ea typeface="Calibri" panose="020F0502020204030204" pitchFamily="34" charset="0"/>
                <a:cs typeface="Times New Roman" panose="02020603050405020304" pitchFamily="18" charset="0"/>
              </a:rPr>
              <a:t>backup NCS shall periodically check </a:t>
            </a:r>
            <a:r>
              <a:rPr lang="en-US" sz="2200" kern="100" dirty="0">
                <a:effectLst/>
                <a:ea typeface="Calibri" panose="020F0502020204030204" pitchFamily="34" charset="0"/>
                <a:cs typeface="Times New Roman" panose="02020603050405020304" pitchFamily="18" charset="0"/>
              </a:rPr>
              <a:t>the 2m alternate repeater to announce the active net on the 2m Primary/ 2m Linked repeater and request operators if needed. </a:t>
            </a:r>
          </a:p>
          <a:p>
            <a:pPr marL="0" indent="0">
              <a:buNone/>
            </a:pPr>
            <a:endParaRPr lang="en-US" sz="1600" dirty="0"/>
          </a:p>
        </p:txBody>
      </p:sp>
    </p:spTree>
    <p:extLst>
      <p:ext uri="{BB962C8B-B14F-4D97-AF65-F5344CB8AC3E}">
        <p14:creationId xmlns:p14="http://schemas.microsoft.com/office/powerpoint/2010/main" val="101322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5B3CE-65E3-6350-BD95-E928AE156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9BD9A-BF3C-CB99-9213-DDB183FF14EE}"/>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2F1CFC5E-2D47-7B97-A062-17E064C3118F}"/>
              </a:ext>
            </a:extLst>
          </p:cNvPr>
          <p:cNvSpPr>
            <a:spLocks noGrp="1"/>
          </p:cNvSpPr>
          <p:nvPr>
            <p:ph idx="1"/>
          </p:nvPr>
        </p:nvSpPr>
        <p:spPr>
          <a:xfrm>
            <a:off x="609600" y="588539"/>
            <a:ext cx="10663281" cy="5647504"/>
          </a:xfrm>
        </p:spPr>
        <p:txBody>
          <a:bodyPr>
            <a:normAutofit/>
          </a:bodyPr>
          <a:lstStyle/>
          <a:p>
            <a:pPr marL="0" indent="0">
              <a:spcBef>
                <a:spcPts val="0"/>
              </a:spcBef>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pic>
        <p:nvPicPr>
          <p:cNvPr id="5" name="Picture 4" descr="A person in a telephone operator's control room&#10;&#10;Description automatically generated">
            <a:extLst>
              <a:ext uri="{FF2B5EF4-FFF2-40B4-BE49-F238E27FC236}">
                <a16:creationId xmlns:a16="http://schemas.microsoft.com/office/drawing/2014/main" id="{A76A3FE2-4C4C-5D21-B222-6CD25F257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298" y="719412"/>
            <a:ext cx="8991756" cy="5804955"/>
          </a:xfrm>
          <a:prstGeom prst="rect">
            <a:avLst/>
          </a:prstGeom>
        </p:spPr>
      </p:pic>
    </p:spTree>
    <p:extLst>
      <p:ext uri="{BB962C8B-B14F-4D97-AF65-F5344CB8AC3E}">
        <p14:creationId xmlns:p14="http://schemas.microsoft.com/office/powerpoint/2010/main" val="1792265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0AF09-788E-9C06-80E4-215ACC1BE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DBBDE-CC4E-4130-1D94-343CC3572D1E}"/>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E7796058-4C98-72F0-7577-DF8B16D8177C}"/>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Operating Guidelines for Handing Difficult Operators </a:t>
            </a:r>
          </a:p>
          <a:p>
            <a:pPr marL="0" marR="0" indent="0">
              <a:spcBef>
                <a:spcPts val="0"/>
              </a:spcBef>
              <a:spcAft>
                <a:spcPts val="0"/>
              </a:spcAft>
              <a:buNone/>
            </a:pPr>
            <a:endPar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If any complications or confusion occur during the net,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do not handle it during the emergency</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This must wait until after the emergency has ended. </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Sometimes you will get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uninformed or irresponsible reports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during nets, such as “This is (CALLSIGN) well, the clouds are getting darker over this way and it is starting to rain.” </a:t>
            </a:r>
          </a:p>
          <a:p>
            <a:pPr marL="0" marR="0" indent="0">
              <a:spcBef>
                <a:spcPts val="0"/>
              </a:spcBef>
              <a:spcAft>
                <a:spcPts val="0"/>
              </a:spcAft>
              <a:buNone/>
            </a:pPr>
            <a:r>
              <a:rPr lang="en-US" sz="18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Don’t respond with critical remarks</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Politely acknowledge their transmission and, if there is not a great deal of activity, you may be able to explain the type of report we are looking for. </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You may have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operators check in and request assignment who are unqualified</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Do not be rude.  Just explain to them that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they do not meet the requirements,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and see if there is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another assignment they can fill</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kern="100" dirty="0">
                <a:effectLst/>
                <a:latin typeface="Arial" panose="020B0604020202020204" pitchFamily="34" charset="0"/>
                <a:ea typeface="Calibri" panose="020F0502020204030204" pitchFamily="34" charset="0"/>
                <a:cs typeface="Times New Roman" panose="02020603050405020304" pitchFamily="18" charset="0"/>
              </a:rPr>
              <a:t>Have any operator with complaints contact the SEC or his designee. </a:t>
            </a:r>
          </a:p>
          <a:p>
            <a:pPr marL="0" indent="0">
              <a:buNone/>
            </a:pPr>
            <a:endParaRPr lang="en-US" sz="1600" dirty="0"/>
          </a:p>
        </p:txBody>
      </p:sp>
    </p:spTree>
    <p:extLst>
      <p:ext uri="{BB962C8B-B14F-4D97-AF65-F5344CB8AC3E}">
        <p14:creationId xmlns:p14="http://schemas.microsoft.com/office/powerpoint/2010/main" val="2095895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D84C4-899C-F9AE-66B6-0D577778E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3FC45-0EF9-862B-F2C9-AEA4B0E613C1}"/>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45145DB8-E38C-6E62-B4AA-7B1AA9489DCC}"/>
              </a:ext>
            </a:extLst>
          </p:cNvPr>
          <p:cNvSpPr>
            <a:spLocks noGrp="1"/>
          </p:cNvSpPr>
          <p:nvPr>
            <p:ph idx="1"/>
          </p:nvPr>
        </p:nvSpPr>
        <p:spPr>
          <a:xfrm>
            <a:off x="609600" y="588538"/>
            <a:ext cx="10663281" cy="6009969"/>
          </a:xfrm>
        </p:spPr>
        <p:txBody>
          <a:bodyPr>
            <a:normAutofit/>
          </a:bodyPr>
          <a:lstStyle/>
          <a:p>
            <a:pPr marL="0" indent="0">
              <a:spcBef>
                <a:spcPts val="0"/>
              </a:spcBef>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pic>
        <p:nvPicPr>
          <p:cNvPr id="5" name="Picture 4" descr="A person in a suit speaking into microphones&#10;&#10;Description automatically generated">
            <a:extLst>
              <a:ext uri="{FF2B5EF4-FFF2-40B4-BE49-F238E27FC236}">
                <a16:creationId xmlns:a16="http://schemas.microsoft.com/office/drawing/2014/main" id="{447C2B08-27CF-A1CE-584D-1D783009E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143000"/>
            <a:ext cx="6096000" cy="4572000"/>
          </a:xfrm>
          <a:prstGeom prst="rect">
            <a:avLst/>
          </a:prstGeom>
        </p:spPr>
      </p:pic>
      <p:sp>
        <p:nvSpPr>
          <p:cNvPr id="6" name="TextBox 5">
            <a:extLst>
              <a:ext uri="{FF2B5EF4-FFF2-40B4-BE49-F238E27FC236}">
                <a16:creationId xmlns:a16="http://schemas.microsoft.com/office/drawing/2014/main" id="{EE6A19C0-A3D0-66E4-E300-16505E8653EE}"/>
              </a:ext>
            </a:extLst>
          </p:cNvPr>
          <p:cNvSpPr txBox="1"/>
          <p:nvPr/>
        </p:nvSpPr>
        <p:spPr>
          <a:xfrm>
            <a:off x="3146854" y="5997146"/>
            <a:ext cx="5997145" cy="461665"/>
          </a:xfrm>
          <a:prstGeom prst="rect">
            <a:avLst/>
          </a:prstGeom>
          <a:noFill/>
        </p:spPr>
        <p:txBody>
          <a:bodyPr wrap="square" rtlCol="0">
            <a:spAutoFit/>
          </a:bodyPr>
          <a:lstStyle/>
          <a:p>
            <a:pPr algn="ctr"/>
            <a:r>
              <a:rPr lang="en-US" sz="2400" dirty="0"/>
              <a:t>Al Haig</a:t>
            </a:r>
          </a:p>
        </p:txBody>
      </p:sp>
    </p:spTree>
    <p:extLst>
      <p:ext uri="{BB962C8B-B14F-4D97-AF65-F5344CB8AC3E}">
        <p14:creationId xmlns:p14="http://schemas.microsoft.com/office/powerpoint/2010/main" val="3323901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510D5-E044-74C9-A192-BEA944702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1761C9-4534-1197-A0AA-C974353943CC}"/>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1B6F4EB7-98FC-2D51-4443-1517886DAEB9}"/>
              </a:ext>
            </a:extLst>
          </p:cNvPr>
          <p:cNvSpPr>
            <a:spLocks noGrp="1"/>
          </p:cNvSpPr>
          <p:nvPr>
            <p:ph idx="1"/>
          </p:nvPr>
        </p:nvSpPr>
        <p:spPr>
          <a:xfrm>
            <a:off x="609599" y="703868"/>
            <a:ext cx="10663281" cy="5985256"/>
          </a:xfrm>
        </p:spPr>
        <p:txBody>
          <a:bodyPr>
            <a:normAutofit/>
          </a:bodyPr>
          <a:lstStyle/>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How to Assume and Turn Over Net Control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At the time you are to assume net control,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make a contact with the current NCS and notify them that </a:t>
            </a:r>
            <a:r>
              <a:rPr lang="en-US" sz="1800" u="sng"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you are ready</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to take over.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Be sure that you have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received the information you need</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in order to assume Net Control.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This would include: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1. Current weather advisories, watches and warnings (for SKYWARN).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2. Current operators logged into the net and their assignments and tactical call signs.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3. Current operational level of the Net.</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During the Emergency Net, the NCS shall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conduct status checks on operators who they have not had any radio contact with the past 30 minutes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(MIA)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This can be done at shorter intervolves if the NCS deems it necessary.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During the Fire Coordination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if an operator states they are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in an emergency situation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NCS shall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hold all radio traffic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not related to the emergency on the repeater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until the emergency is resolved</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Once the emergency is resolved the NCS shall resume normal net operations.</a:t>
            </a:r>
          </a:p>
          <a:p>
            <a:pPr marL="0" indent="0">
              <a:buNone/>
            </a:pPr>
            <a:endParaRPr lang="en-US" sz="1600" dirty="0"/>
          </a:p>
        </p:txBody>
      </p:sp>
    </p:spTree>
    <p:extLst>
      <p:ext uri="{BB962C8B-B14F-4D97-AF65-F5344CB8AC3E}">
        <p14:creationId xmlns:p14="http://schemas.microsoft.com/office/powerpoint/2010/main" val="3516473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CE995-1796-3AD3-B848-FE0104B13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D3096-D3FD-50C1-A398-4402A6F46086}"/>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0D8A4EA8-CCAE-D4E3-DE68-793315682FC6}"/>
              </a:ext>
            </a:extLst>
          </p:cNvPr>
          <p:cNvSpPr>
            <a:spLocks noGrp="1"/>
          </p:cNvSpPr>
          <p:nvPr>
            <p:ph idx="1"/>
          </p:nvPr>
        </p:nvSpPr>
        <p:spPr>
          <a:xfrm>
            <a:off x="609600" y="588539"/>
            <a:ext cx="10663281" cy="6059396"/>
          </a:xfrm>
        </p:spPr>
        <p:txBody>
          <a:bodyPr>
            <a:normAutofit lnSpcReduction="10000"/>
          </a:bodyPr>
          <a:lstStyle/>
          <a:p>
            <a:pPr marL="0" marR="0" indent="0">
              <a:spcBef>
                <a:spcPts val="0"/>
              </a:spcBef>
              <a:spcAft>
                <a:spcPts val="1200"/>
              </a:spcAft>
              <a:buNone/>
            </a:pPr>
            <a:r>
              <a:rPr lang="en-US" sz="3000" b="1" kern="100" dirty="0">
                <a:solidFill>
                  <a:srgbClr val="FFFF00"/>
                </a:solidFill>
                <a:effectLst/>
                <a:latin typeface="Aptos Display" panose="020B0004020202020204" pitchFamily="34" charset="0"/>
                <a:ea typeface="Times New Roman" panose="02020603050405020304" pitchFamily="18" charset="0"/>
                <a:cs typeface="Times New Roman" panose="02020603050405020304" pitchFamily="18" charset="0"/>
              </a:rPr>
              <a:t>PROWORDS AND INTRODUCTORY WORDS/PHRASES</a:t>
            </a:r>
          </a:p>
          <a:p>
            <a:pPr marL="0" marR="0" indent="0">
              <a:spcBef>
                <a:spcPts val="0"/>
              </a:spcBef>
              <a:spcAft>
                <a:spcPts val="600"/>
              </a:spcAft>
              <a:buNone/>
            </a:pPr>
            <a:r>
              <a:rPr lang="en-US" sz="1800" dirty="0">
                <a:effectLst/>
                <a:latin typeface="Lato" panose="020F0502020204030203" pitchFamily="34" charset="0"/>
                <a:ea typeface="Times New Roman" panose="02020603050405020304" pitchFamily="18" charset="0"/>
              </a:rPr>
              <a:t>“Do what the trained receiving operator expects, and confusion and errors will be minimized.”   </a:t>
            </a:r>
          </a:p>
          <a:p>
            <a:pPr marL="0" marR="0" indent="0">
              <a:spcBef>
                <a:spcPts val="0"/>
              </a:spcBef>
              <a:spcAft>
                <a:spcPts val="600"/>
              </a:spcAft>
              <a:buNone/>
            </a:pPr>
            <a:r>
              <a:rPr lang="en-US" sz="1800" dirty="0">
                <a:effectLst/>
                <a:latin typeface="Lato" panose="020F0502020204030203" pitchFamily="34" charset="0"/>
                <a:ea typeface="Times New Roman" panose="02020603050405020304" pitchFamily="18" charset="0"/>
              </a:rPr>
              <a:t>– from “Methods and Practices Guidelines (MPG)”</a:t>
            </a:r>
          </a:p>
          <a:p>
            <a:pPr marL="0" marR="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600"/>
              </a:spcAft>
              <a:buNone/>
            </a:pPr>
            <a:r>
              <a:rPr lang="en-US" sz="1800" dirty="0">
                <a:effectLst/>
                <a:latin typeface="Lato" panose="020F0502020204030203" pitchFamily="34" charset="0"/>
                <a:ea typeface="Times New Roman" panose="02020603050405020304" pitchFamily="18" charset="0"/>
              </a:rPr>
              <a:t>Use of prowords and introductory phrases are used in message handling to enhance accuracy and efficiency. They are not part of the message itself and are not counted in the check, but are spoken to begin or end the message, indicate information for the receiving operator, or to separate parts of the message or books. Detailed information can be found at </a:t>
            </a:r>
          </a:p>
          <a:p>
            <a:pPr marL="0" marR="0" indent="0">
              <a:spcBef>
                <a:spcPts val="0"/>
              </a:spcBef>
              <a:spcAft>
                <a:spcPts val="600"/>
              </a:spcAft>
              <a:buNone/>
            </a:pPr>
            <a:r>
              <a:rPr lang="en-US" sz="1800" u="sng" dirty="0">
                <a:effectLst/>
                <a:latin typeface="Lato" panose="020F0502020204030203"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http://www.arrl.org/files/file/Public Service/MPG204A.pdf</a:t>
            </a:r>
            <a:r>
              <a:rPr lang="en-US" sz="1800" dirty="0">
                <a:effectLst/>
                <a:latin typeface="Lato" panose="020F0502020204030203" pitchFamily="34" charset="0"/>
                <a:ea typeface="Times New Roman" panose="02020603050405020304" pitchFamily="18" charset="0"/>
              </a:rPr>
              <a:t>.</a:t>
            </a:r>
          </a:p>
          <a:p>
            <a:pPr marL="0" marR="0" indent="0">
              <a:spcBef>
                <a:spcPts val="0"/>
              </a:spcBef>
              <a:spcAft>
                <a:spcPts val="60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NUMBER</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Tells receiving station to copy everything after hearing word “Number”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BREAK</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follows address to indicate beginning of text and again at end of text before signature, ALSO used to separate parts of booked messages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6000" dirty="0"/>
          </a:p>
        </p:txBody>
      </p:sp>
    </p:spTree>
    <p:extLst>
      <p:ext uri="{BB962C8B-B14F-4D97-AF65-F5344CB8AC3E}">
        <p14:creationId xmlns:p14="http://schemas.microsoft.com/office/powerpoint/2010/main" val="3801951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E3A3-176B-BF18-F2BD-8A6FA9DEC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0FF66-63F7-3508-9FB4-FC61C0B32544}"/>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AF881689-023F-F2DF-DF5B-76390DACB4E3}"/>
              </a:ext>
            </a:extLst>
          </p:cNvPr>
          <p:cNvSpPr>
            <a:spLocks noGrp="1"/>
          </p:cNvSpPr>
          <p:nvPr>
            <p:ph idx="1"/>
          </p:nvPr>
        </p:nvSpPr>
        <p:spPr>
          <a:xfrm>
            <a:off x="609599" y="1028920"/>
            <a:ext cx="10663281" cy="5647504"/>
          </a:xfrm>
        </p:spPr>
        <p:txBody>
          <a:bodyPr>
            <a:normAutofit/>
          </a:bodyPr>
          <a:lstStyle/>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END</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Indicates end of the message, to be followed by END NO MORE (no more messages for you or END MORE or END # MORE referring to number of messages to follow.</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BOOK OF #</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Used to begin transmission of a book of messages. </a:t>
            </a: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To begin the book say “BOOK OF (#)” then begin the fixed parts of the message. </a:t>
            </a: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The corresponding words to end the book are “END BOOK”. The (#) is the quantity of individual messages in the book spoken as words without using the “figures” introducer.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I SPELL</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Used to indicate you are going back to spell the group just voiced. </a:t>
            </a: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It is used with ONE GROUP AT A TIME, and is said IMMEDIATELY after voicing the group, followed by either phonetic or letter spelling of the group.</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3631240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CB2D7-A16E-A71B-3BAC-01968AA749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E50A2-5621-E1FA-4004-83F279FBF3EE}"/>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26D3641D-7AAE-EB44-D519-06C4477C2861}"/>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I SAY AGAIN</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Used to indicate you are going back to spell the group just voiced. It is used with ONE GROUP AT A TIME, and is said IMMEDIATELY after voicing the group, followed by either phonetic or letter spelling of the group. OR to correct an error, Stop, say “I say again”, go back to last group (or proword) sent correctly, and continue, starting with that correct group or proword.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AFFIRMATIVE</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Yes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NEGATIVE</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No</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ROGER</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Received and understood. </a:t>
            </a:r>
          </a:p>
          <a:p>
            <a:pPr marL="0" marR="0" indent="0">
              <a:spcBef>
                <a:spcPts val="0"/>
              </a:spcBef>
              <a:spcAft>
                <a:spcPts val="0"/>
              </a:spcAft>
              <a:buNone/>
            </a:pPr>
            <a:r>
              <a:rPr lang="en-US" sz="1800" dirty="0">
                <a:solidFill>
                  <a:srgbClr val="FFFF00"/>
                </a:solidFill>
                <a:effectLst/>
                <a:latin typeface="Lato" panose="020F0502020204030203" pitchFamily="34" charset="0"/>
                <a:ea typeface="Times New Roman" panose="02020603050405020304" pitchFamily="18" charset="0"/>
              </a:rPr>
              <a:t>*** </a:t>
            </a:r>
            <a:r>
              <a:rPr lang="en-US" sz="1800" b="1" dirty="0">
                <a:solidFill>
                  <a:srgbClr val="FFFF00"/>
                </a:solidFill>
                <a:effectLst/>
                <a:latin typeface="Lato" panose="020F0502020204030203" pitchFamily="34" charset="0"/>
                <a:ea typeface="Times New Roman" panose="02020603050405020304" pitchFamily="18" charset="0"/>
              </a:rPr>
              <a:t>Does NOT mean</a:t>
            </a:r>
            <a:r>
              <a:rPr lang="en-US" sz="1800" dirty="0">
                <a:solidFill>
                  <a:srgbClr val="FFFF00"/>
                </a:solidFill>
                <a:effectLst/>
                <a:latin typeface="Lato" panose="020F0502020204030203" pitchFamily="34" charset="0"/>
                <a:ea typeface="Times New Roman" panose="02020603050405020304" pitchFamily="18" charset="0"/>
              </a:rPr>
              <a:t> yes, confirm, or affirmative! ***</a:t>
            </a: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Always used at end of message to acknowledge 100% receipt of message.</a:t>
            </a:r>
            <a:endParaRPr lang="en-US" sz="1800" dirty="0">
              <a:effectLst/>
              <a:latin typeface="Times New Roman" panose="02020603050405020304" pitchFamily="18" charset="0"/>
              <a:ea typeface="Times New Roman" panose="02020603050405020304" pitchFamily="18" charset="0"/>
            </a:endParaRPr>
          </a:p>
          <a:p>
            <a:pPr marL="1828800" lvl="4">
              <a:spcBef>
                <a:spcPts val="0"/>
              </a:spcBef>
            </a:pPr>
            <a:r>
              <a:rPr lang="en-US" sz="1000" b="1" dirty="0">
                <a:solidFill>
                  <a:srgbClr val="404040"/>
                </a:solidFill>
                <a:effectLst/>
                <a:latin typeface="Lato" panose="020F0502020204030203" pitchFamily="34"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pPr marL="0" indent="0">
              <a:buNone/>
            </a:pPr>
            <a:endParaRPr lang="en-US" sz="1600" dirty="0"/>
          </a:p>
        </p:txBody>
      </p:sp>
    </p:spTree>
    <p:extLst>
      <p:ext uri="{BB962C8B-B14F-4D97-AF65-F5344CB8AC3E}">
        <p14:creationId xmlns:p14="http://schemas.microsoft.com/office/powerpoint/2010/main" val="2725922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99E46-E615-9345-43DC-E3E0DDA42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E00A5-D3F0-9227-CC69-9CD408227DB6}"/>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AA088439-3A6B-88A9-CC5B-AE47D902F454}"/>
              </a:ext>
            </a:extLst>
          </p:cNvPr>
          <p:cNvSpPr>
            <a:spLocks noGrp="1"/>
          </p:cNvSpPr>
          <p:nvPr>
            <p:ph idx="1"/>
          </p:nvPr>
        </p:nvSpPr>
        <p:spPr>
          <a:xfrm>
            <a:off x="609599" y="918051"/>
            <a:ext cx="10663281" cy="6108823"/>
          </a:xfrm>
        </p:spPr>
        <p:txBody>
          <a:bodyPr>
            <a:normAutofit/>
          </a:bodyPr>
          <a:lstStyle/>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INITIAL</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Used to introduce a single letter initial, phonetic pronunciation mandatory, as in the initial in a proper name, John R Smith: “JOHN.. initial ROMEO.. SMITH”</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INITIALS OR LETTER GROUP</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Used to introduce a </a:t>
            </a:r>
            <a:r>
              <a:rPr lang="en-US" sz="1800" dirty="0">
                <a:solidFill>
                  <a:srgbClr val="FFFF00"/>
                </a:solidFill>
                <a:effectLst/>
                <a:latin typeface="Lato" panose="020F0502020204030203" pitchFamily="34" charset="0"/>
                <a:ea typeface="Times New Roman" panose="02020603050405020304" pitchFamily="18" charset="0"/>
              </a:rPr>
              <a:t>group of 2 or more letters</a:t>
            </a:r>
            <a:r>
              <a:rPr lang="en-US" sz="1800" dirty="0">
                <a:effectLst/>
                <a:latin typeface="Lato" panose="020F0502020204030203" pitchFamily="34" charset="0"/>
                <a:ea typeface="Times New Roman" panose="02020603050405020304" pitchFamily="18" charset="0"/>
              </a:rPr>
              <a:t>, as in an abbreviation, unpronounceable group, etc. </a:t>
            </a:r>
            <a:r>
              <a:rPr lang="en-US" sz="1800" dirty="0">
                <a:solidFill>
                  <a:srgbClr val="FFFF00"/>
                </a:solidFill>
                <a:effectLst/>
                <a:latin typeface="Lato" panose="020F0502020204030203" pitchFamily="34" charset="0"/>
                <a:ea typeface="Times New Roman" panose="02020603050405020304" pitchFamily="18" charset="0"/>
              </a:rPr>
              <a:t>Phonetics are mandatory</a:t>
            </a:r>
            <a:r>
              <a:rPr lang="en-US" sz="1800" dirty="0">
                <a:effectLst/>
                <a:latin typeface="Lato" panose="020F0502020204030203" pitchFamily="34" charset="0"/>
                <a:ea typeface="Times New Roman" panose="02020603050405020304" pitchFamily="18" charset="0"/>
              </a:rPr>
              <a:t>; as in: AM voiced as “initials ALPHA MIKE”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FIGURE(S)</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Used to introduce </a:t>
            </a:r>
            <a:r>
              <a:rPr lang="en-US" sz="1800" dirty="0">
                <a:solidFill>
                  <a:srgbClr val="FFFF00"/>
                </a:solidFill>
                <a:effectLst/>
                <a:latin typeface="Lato" panose="020F0502020204030203" pitchFamily="34" charset="0"/>
                <a:ea typeface="Times New Roman" panose="02020603050405020304" pitchFamily="18" charset="0"/>
              </a:rPr>
              <a:t>a group of one or more numbers</a:t>
            </a:r>
            <a:r>
              <a:rPr lang="en-US" sz="1800" dirty="0">
                <a:effectLst/>
                <a:latin typeface="Lato" panose="020F0502020204030203" pitchFamily="34" charset="0"/>
                <a:ea typeface="Times New Roman" panose="02020603050405020304" pitchFamily="18" charset="0"/>
              </a:rPr>
              <a:t>: </a:t>
            </a: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Say “figure(s)”, then voice the numbers one digit at a time, group pause, and go on to the next group. Examples: 2, voiced as “figure TWO”; 62, voiced as “figures SIX TWO”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3949580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01B9F-BB0D-8B12-A82D-5495696F4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7C47D-A5B0-7D07-0085-75892606EA49}"/>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EFD61DEF-7338-795A-6603-484897043BA3}"/>
              </a:ext>
            </a:extLst>
          </p:cNvPr>
          <p:cNvSpPr>
            <a:spLocks noGrp="1"/>
          </p:cNvSpPr>
          <p:nvPr>
            <p:ph idx="1"/>
          </p:nvPr>
        </p:nvSpPr>
        <p:spPr>
          <a:xfrm>
            <a:off x="609600" y="588539"/>
            <a:ext cx="10663281" cy="6084110"/>
          </a:xfrm>
        </p:spPr>
        <p:txBody>
          <a:bodyPr>
            <a:normAutofit/>
          </a:bodyPr>
          <a:lstStyle/>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MIXED GROUP</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Used to introduce </a:t>
            </a:r>
            <a:r>
              <a:rPr lang="en-US" sz="1800" dirty="0">
                <a:solidFill>
                  <a:srgbClr val="FFFF00"/>
                </a:solidFill>
                <a:effectLst/>
                <a:latin typeface="Lato" panose="020F0502020204030203" pitchFamily="34" charset="0"/>
                <a:ea typeface="Times New Roman" panose="02020603050405020304" pitchFamily="18" charset="0"/>
              </a:rPr>
              <a:t>a group consisting of a mix of 2 or more of the 3 types of characters </a:t>
            </a:r>
            <a:r>
              <a:rPr lang="en-US" sz="1800" dirty="0">
                <a:effectLst/>
                <a:latin typeface="Lato" panose="020F0502020204030203" pitchFamily="34" charset="0"/>
                <a:ea typeface="Times New Roman" panose="02020603050405020304" pitchFamily="18" charset="0"/>
              </a:rPr>
              <a:t>permitted in a group; letters, figures, or slashes (/), not beginning with figure(s). R2, A3J, A/X, B/3, MS/4, W4XYZ/3, W3XYZ/EPA/EANTX, </a:t>
            </a:r>
            <a:r>
              <a:rPr lang="en-US" sz="1800" dirty="0" err="1">
                <a:effectLst/>
                <a:latin typeface="Lato" panose="020F0502020204030203" pitchFamily="34" charset="0"/>
                <a:ea typeface="Times New Roman" panose="02020603050405020304" pitchFamily="18" charset="0"/>
              </a:rPr>
              <a:t>etc</a:t>
            </a:r>
            <a:r>
              <a:rPr lang="en-US" sz="1800" dirty="0">
                <a:effectLst/>
                <a:latin typeface="Lato" panose="020F0502020204030203" pitchFamily="34" charset="0"/>
                <a:ea typeface="Times New Roman" panose="02020603050405020304" pitchFamily="18" charset="0"/>
              </a:rPr>
              <a:t> . </a:t>
            </a:r>
          </a:p>
          <a:p>
            <a:pPr marL="0" marR="0" indent="0">
              <a:spcBef>
                <a:spcPts val="0"/>
              </a:spcBef>
              <a:spcAft>
                <a:spcPts val="0"/>
              </a:spcAft>
              <a:buNone/>
            </a:pPr>
            <a:r>
              <a:rPr lang="en-US" sz="1800" dirty="0">
                <a:solidFill>
                  <a:srgbClr val="FFFF00"/>
                </a:solidFill>
                <a:effectLst/>
                <a:latin typeface="Lato" panose="020F0502020204030203" pitchFamily="34" charset="0"/>
                <a:ea typeface="Times New Roman" panose="02020603050405020304" pitchFamily="18" charset="0"/>
              </a:rPr>
              <a:t>Do NOT introduce characters separately </a:t>
            </a:r>
            <a:r>
              <a:rPr lang="en-US" sz="1800" dirty="0">
                <a:effectLst/>
                <a:latin typeface="Lato" panose="020F0502020204030203" pitchFamily="34" charset="0"/>
                <a:ea typeface="Times New Roman" panose="02020603050405020304" pitchFamily="18" charset="0"/>
              </a:rPr>
              <a:t>within the mixed group. </a:t>
            </a: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To do so would imply a separate group to copy</a:t>
            </a:r>
            <a:endParaRPr lang="en-US" sz="1800" b="1" dirty="0">
              <a:solidFill>
                <a:srgbClr val="FFFF00"/>
              </a:solidFill>
              <a:effectLst/>
              <a:latin typeface="Lato" panose="020F0502020204030203" pitchFamily="34" charset="0"/>
              <a:ea typeface="Times New Roman" panose="02020603050405020304" pitchFamily="18" charset="0"/>
            </a:endParaRPr>
          </a:p>
          <a:p>
            <a:pPr marL="0" marR="0" indent="0">
              <a:spcBef>
                <a:spcPts val="0"/>
              </a:spcBef>
              <a:spcAft>
                <a:spcPts val="0"/>
              </a:spcAft>
              <a:buNone/>
            </a:pPr>
            <a:endParaRPr lang="en-US" sz="1800" b="1" dirty="0">
              <a:solidFill>
                <a:srgbClr val="FFFF00"/>
              </a:solidFill>
              <a:effectLst/>
              <a:latin typeface="Lato" panose="020F0502020204030203" pitchFamily="34"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MIXED GROUP FIGURE(S)</a:t>
            </a:r>
            <a:endParaRPr lang="en-US" sz="1800" b="1"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Used to </a:t>
            </a:r>
            <a:r>
              <a:rPr lang="en-US" sz="1800" dirty="0">
                <a:solidFill>
                  <a:srgbClr val="FFFF00"/>
                </a:solidFill>
                <a:effectLst/>
                <a:latin typeface="Lato" panose="020F0502020204030203" pitchFamily="34" charset="0"/>
                <a:ea typeface="Times New Roman" panose="02020603050405020304" pitchFamily="18" charset="0"/>
              </a:rPr>
              <a:t>introduce a mixed group</a:t>
            </a:r>
            <a:r>
              <a:rPr lang="en-US" sz="1800" dirty="0">
                <a:effectLst/>
                <a:latin typeface="Lato" panose="020F0502020204030203" pitchFamily="34" charset="0"/>
                <a:ea typeface="Times New Roman" panose="02020603050405020304" pitchFamily="18" charset="0"/>
              </a:rPr>
              <a:t> as above when the first character is number(s), as in: </a:t>
            </a: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2A: voiced as “mixed group figure TWO ALPHA”</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Lato" panose="020F0502020204030203"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solidFill>
                  <a:srgbClr val="FFFF00"/>
                </a:solidFill>
                <a:effectLst/>
                <a:latin typeface="Lato" panose="020F0502020204030203" pitchFamily="34" charset="0"/>
                <a:ea typeface="Times New Roman" panose="02020603050405020304" pitchFamily="18" charset="0"/>
              </a:rPr>
              <a:t>AMATEUR CALL</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Used to </a:t>
            </a:r>
            <a:r>
              <a:rPr lang="en-US" sz="1800" dirty="0">
                <a:solidFill>
                  <a:srgbClr val="FFFF00"/>
                </a:solidFill>
                <a:effectLst/>
                <a:latin typeface="Lato" panose="020F0502020204030203" pitchFamily="34" charset="0"/>
                <a:ea typeface="Times New Roman" panose="02020603050405020304" pitchFamily="18" charset="0"/>
              </a:rPr>
              <a:t>introduce an amateur call sign </a:t>
            </a:r>
            <a:r>
              <a:rPr lang="en-US" sz="1800" dirty="0">
                <a:effectLst/>
                <a:latin typeface="Lato" panose="020F0502020204030203" pitchFamily="34" charset="0"/>
                <a:ea typeface="Times New Roman" panose="02020603050405020304" pitchFamily="18" charset="0"/>
              </a:rPr>
              <a:t>in the Address, Text, or Signature (but not in the Preamble). Phonetics are mandatory for the letters; as in: KO0O: </a:t>
            </a:r>
          </a:p>
          <a:p>
            <a:pPr marL="0" marR="0" indent="0">
              <a:spcBef>
                <a:spcPts val="0"/>
              </a:spcBef>
              <a:spcAft>
                <a:spcPts val="0"/>
              </a:spcAft>
              <a:buNone/>
            </a:pPr>
            <a:r>
              <a:rPr lang="en-US" sz="1800" dirty="0">
                <a:effectLst/>
                <a:latin typeface="Lato" panose="020F0502020204030203" pitchFamily="34" charset="0"/>
                <a:ea typeface="Times New Roman" panose="02020603050405020304" pitchFamily="18" charset="0"/>
              </a:rPr>
              <a:t>voiced as “amateur call KILO OSCAR ZERO OSCAR”, etc.</a:t>
            </a: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Source:</a:t>
            </a:r>
            <a:br>
              <a:rPr lang="en-US" sz="1800" kern="100" dirty="0">
                <a:effectLst/>
                <a:latin typeface="Arial" panose="020B0604020202020204" pitchFamily="34" charset="0"/>
                <a:ea typeface="Aptos" panose="020B0004020202020204" pitchFamily="34" charset="0"/>
                <a:cs typeface="Times New Roman" panose="02020603050405020304" pitchFamily="18" charset="0"/>
              </a:rPr>
            </a:br>
            <a:r>
              <a:rPr lang="en-US" sz="1800" u="sng"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hlinkClick r:id="rId2"/>
              </a:rPr>
              <a:t>https://ema.arrl.org/prowords-and-introductory-words-phrases/</a:t>
            </a:r>
            <a:endParaRPr lang="en-US" sz="1800" kern="100" dirty="0">
              <a:effectLst/>
              <a:latin typeface="Arial" panose="020B0604020202020204" pitchFamily="34" charset="0"/>
              <a:ea typeface="Aptos" panose="020B000402020202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3340623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58EEC-47FA-5885-329A-DB622F8A6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AB359-FF2A-4F4D-519D-B1012C65B3E5}"/>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E1B55070-7DDB-AAD9-3169-A437D1ECBED3}"/>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
        <p:nvSpPr>
          <p:cNvPr id="3" name="TextBox 2">
            <a:extLst>
              <a:ext uri="{FF2B5EF4-FFF2-40B4-BE49-F238E27FC236}">
                <a16:creationId xmlns:a16="http://schemas.microsoft.com/office/drawing/2014/main" id="{4F24367E-4BD7-F005-80EB-746142D4DAA6}"/>
              </a:ext>
            </a:extLst>
          </p:cNvPr>
          <p:cNvSpPr txBox="1"/>
          <p:nvPr/>
        </p:nvSpPr>
        <p:spPr>
          <a:xfrm>
            <a:off x="1701112" y="1166842"/>
            <a:ext cx="8789773" cy="5201424"/>
          </a:xfrm>
          <a:prstGeom prst="rect">
            <a:avLst/>
          </a:prstGeom>
          <a:noFill/>
        </p:spPr>
        <p:txBody>
          <a:bodyPr wrap="square" rtlCol="0">
            <a:spAutoFit/>
          </a:bodyPr>
          <a:lstStyle/>
          <a:p>
            <a:pPr algn="ctr"/>
            <a:r>
              <a:rPr lang="en-US" sz="16600" b="1" dirty="0">
                <a:solidFill>
                  <a:schemeClr val="accent5">
                    <a:lumMod val="40000"/>
                    <a:lumOff val="60000"/>
                  </a:schemeClr>
                </a:solidFill>
              </a:rPr>
              <a:t>Q &amp; A</a:t>
            </a:r>
          </a:p>
          <a:p>
            <a:pPr algn="ctr"/>
            <a:r>
              <a:rPr lang="en-US" sz="16600" b="1" dirty="0">
                <a:solidFill>
                  <a:schemeClr val="accent5">
                    <a:lumMod val="40000"/>
                    <a:lumOff val="60000"/>
                  </a:schemeClr>
                </a:solidFill>
              </a:rPr>
              <a:t>Time</a:t>
            </a:r>
          </a:p>
        </p:txBody>
      </p:sp>
    </p:spTree>
    <p:extLst>
      <p:ext uri="{BB962C8B-B14F-4D97-AF65-F5344CB8AC3E}">
        <p14:creationId xmlns:p14="http://schemas.microsoft.com/office/powerpoint/2010/main" val="3144076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67D19-CC0D-3BF9-AF5E-BF3080F5E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69363-AA4A-6E8E-50F2-0AB6394679C3}"/>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3F99A09B-7ED9-130D-2143-8B9337B6B4CA}"/>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
        <p:nvSpPr>
          <p:cNvPr id="3" name="TextBox 2">
            <a:extLst>
              <a:ext uri="{FF2B5EF4-FFF2-40B4-BE49-F238E27FC236}">
                <a16:creationId xmlns:a16="http://schemas.microsoft.com/office/drawing/2014/main" id="{29B47509-425E-760E-9B28-F864E1788047}"/>
              </a:ext>
            </a:extLst>
          </p:cNvPr>
          <p:cNvSpPr txBox="1"/>
          <p:nvPr/>
        </p:nvSpPr>
        <p:spPr>
          <a:xfrm>
            <a:off x="1701112" y="1166842"/>
            <a:ext cx="8789773" cy="4524315"/>
          </a:xfrm>
          <a:prstGeom prst="rect">
            <a:avLst/>
          </a:prstGeom>
          <a:noFill/>
        </p:spPr>
        <p:txBody>
          <a:bodyPr wrap="square" rtlCol="0">
            <a:spAutoFit/>
          </a:bodyPr>
          <a:lstStyle/>
          <a:p>
            <a:pPr algn="ctr"/>
            <a:r>
              <a:rPr lang="en-US" sz="9600" dirty="0"/>
              <a:t>Time for a </a:t>
            </a:r>
          </a:p>
          <a:p>
            <a:pPr algn="ctr"/>
            <a:r>
              <a:rPr lang="en-US" sz="9600" b="1" dirty="0">
                <a:solidFill>
                  <a:schemeClr val="accent5">
                    <a:lumMod val="40000"/>
                    <a:lumOff val="60000"/>
                  </a:schemeClr>
                </a:solidFill>
              </a:rPr>
              <a:t>10 minute</a:t>
            </a:r>
          </a:p>
          <a:p>
            <a:pPr algn="ctr"/>
            <a:r>
              <a:rPr lang="en-US" sz="9600" b="1" dirty="0">
                <a:solidFill>
                  <a:schemeClr val="accent5">
                    <a:lumMod val="40000"/>
                    <a:lumOff val="60000"/>
                  </a:schemeClr>
                </a:solidFill>
              </a:rPr>
              <a:t>BREAK</a:t>
            </a:r>
          </a:p>
        </p:txBody>
      </p:sp>
    </p:spTree>
    <p:extLst>
      <p:ext uri="{BB962C8B-B14F-4D97-AF65-F5344CB8AC3E}">
        <p14:creationId xmlns:p14="http://schemas.microsoft.com/office/powerpoint/2010/main" val="307705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AD94-63DC-1E22-4592-453C22369980}"/>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3" name="Content Placeholder 2">
            <a:extLst>
              <a:ext uri="{FF2B5EF4-FFF2-40B4-BE49-F238E27FC236}">
                <a16:creationId xmlns:a16="http://schemas.microsoft.com/office/drawing/2014/main" id="{E12C0C09-2B0A-B0EF-8EFC-E377F41F68C3}"/>
              </a:ext>
            </a:extLst>
          </p:cNvPr>
          <p:cNvSpPr>
            <a:spLocks noGrp="1"/>
          </p:cNvSpPr>
          <p:nvPr>
            <p:ph idx="1"/>
          </p:nvPr>
        </p:nvSpPr>
        <p:spPr>
          <a:xfrm>
            <a:off x="614948" y="761243"/>
            <a:ext cx="10962103" cy="5972066"/>
          </a:xfrm>
        </p:spPr>
        <p:txBody>
          <a:bodyPr>
            <a:normAutofit fontScale="92500"/>
          </a:bodyPr>
          <a:lstStyle/>
          <a:p>
            <a:pPr marL="0" marR="0" indent="0">
              <a:spcBef>
                <a:spcPts val="0"/>
              </a:spcBef>
              <a:spcAft>
                <a:spcPts val="0"/>
              </a:spcAft>
              <a:buNone/>
            </a:pPr>
            <a:r>
              <a:rPr lang="en-US" sz="5200" b="1" dirty="0">
                <a:solidFill>
                  <a:srgbClr val="FFFF00"/>
                </a:solidFill>
              </a:rPr>
              <a:t>MISSION:</a:t>
            </a:r>
            <a:r>
              <a:rPr lang="en-US" sz="5200" b="1" dirty="0"/>
              <a:t> </a:t>
            </a:r>
          </a:p>
          <a:p>
            <a:pPr marL="0" marR="0" indent="0">
              <a:spcBef>
                <a:spcPts val="0"/>
              </a:spcBef>
              <a:spcAft>
                <a:spcPts val="0"/>
              </a:spcAft>
              <a:buNone/>
            </a:pPr>
            <a:r>
              <a:rPr lang="en-US" sz="4400" b="1" dirty="0">
                <a:solidFill>
                  <a:schemeClr val="bg2">
                    <a:lumMod val="40000"/>
                    <a:lumOff val="60000"/>
                  </a:schemeClr>
                </a:solidFill>
                <a:latin typeface="Arial" panose="020B0604020202020204" pitchFamily="34" charset="0"/>
                <a:cs typeface="Arial" panose="020B0604020202020204" pitchFamily="34" charset="0"/>
              </a:rPr>
              <a:t>GET</a:t>
            </a:r>
          </a:p>
          <a:p>
            <a:pPr>
              <a:lnSpc>
                <a:spcPct val="100000"/>
              </a:lnSpc>
              <a:spcBef>
                <a:spcPts val="0"/>
              </a:spcBef>
              <a:spcAft>
                <a:spcPts val="600"/>
              </a:spcAft>
            </a:pPr>
            <a:r>
              <a:rPr lang="en-US" sz="6000" b="1" kern="100" dirty="0">
                <a:effectLst/>
                <a:latin typeface="Arial" panose="020B0604020202020204" pitchFamily="34" charset="0"/>
                <a:ea typeface="Calibri" panose="020F0502020204030204" pitchFamily="34" charset="0"/>
                <a:cs typeface="Times New Roman" panose="02020603050405020304" pitchFamily="18" charset="0"/>
              </a:rPr>
              <a:t> The </a:t>
            </a:r>
            <a:r>
              <a:rPr lang="en-US" sz="60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Right</a:t>
            </a:r>
            <a:r>
              <a:rPr lang="en-US" sz="6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6000" b="1" u="sng"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Information</a:t>
            </a:r>
            <a:endParaRPr lang="en-US" sz="6000" u="sng"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pPr>
            <a:r>
              <a:rPr lang="en-US" sz="6000" b="1" kern="100" dirty="0">
                <a:effectLst/>
                <a:latin typeface="Arial" panose="020B0604020202020204" pitchFamily="34" charset="0"/>
                <a:ea typeface="Calibri" panose="020F0502020204030204" pitchFamily="34" charset="0"/>
                <a:cs typeface="Times New Roman" panose="02020603050405020304" pitchFamily="18" charset="0"/>
              </a:rPr>
              <a:t> At the </a:t>
            </a:r>
            <a:r>
              <a:rPr lang="en-US" sz="60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Right</a:t>
            </a:r>
            <a:r>
              <a:rPr lang="en-US" sz="6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6000" b="1" u="sng"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Time</a:t>
            </a:r>
            <a:br>
              <a:rPr lang="en-US" sz="6000" b="1" kern="100" dirty="0">
                <a:effectLst/>
                <a:latin typeface="Arial" panose="020B0604020202020204" pitchFamily="34" charset="0"/>
                <a:ea typeface="Calibri" panose="020F0502020204030204" pitchFamily="34" charset="0"/>
                <a:cs typeface="Times New Roman" panose="02020603050405020304" pitchFamily="18" charset="0"/>
              </a:rPr>
            </a:br>
            <a:r>
              <a:rPr lang="en-US" sz="5800" kern="100" dirty="0">
                <a:effectLst/>
                <a:latin typeface="Arial" panose="020B0604020202020204" pitchFamily="34" charset="0"/>
                <a:ea typeface="Calibri" panose="020F0502020204030204" pitchFamily="34" charset="0"/>
                <a:cs typeface="Times New Roman" panose="02020603050405020304" pitchFamily="18" charset="0"/>
              </a:rPr>
              <a:t>(To our served “Agencies”) </a:t>
            </a:r>
          </a:p>
          <a:p>
            <a:pPr marL="0" marR="0">
              <a:spcBef>
                <a:spcPts val="0"/>
              </a:spcBef>
              <a:spcAft>
                <a:spcPts val="0"/>
              </a:spcAft>
            </a:pPr>
            <a:r>
              <a:rPr lang="en-US" sz="6000" b="1" kern="100" dirty="0">
                <a:effectLst/>
                <a:latin typeface="Arial" panose="020B0604020202020204" pitchFamily="34" charset="0"/>
                <a:ea typeface="Calibri" panose="020F0502020204030204" pitchFamily="34" charset="0"/>
                <a:cs typeface="Times New Roman" panose="02020603050405020304" pitchFamily="18" charset="0"/>
              </a:rPr>
              <a:t> To Make the </a:t>
            </a:r>
            <a:r>
              <a:rPr lang="en-US" sz="60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Right</a:t>
            </a:r>
            <a:r>
              <a:rPr lang="en-US" sz="6000" b="1" kern="100" dirty="0">
                <a:effectLst/>
                <a:latin typeface="Arial" panose="020B0604020202020204" pitchFamily="34" charset="0"/>
                <a:ea typeface="Calibri" panose="020F0502020204030204" pitchFamily="34" charset="0"/>
                <a:cs typeface="Times New Roman" panose="02020603050405020304" pitchFamily="18" charset="0"/>
              </a:rPr>
              <a:t> </a:t>
            </a:r>
            <a:r>
              <a:rPr lang="en-US" sz="6000" b="1" u="sng" kern="100" dirty="0">
                <a:solidFill>
                  <a:schemeClr val="accent5">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Decisions</a:t>
            </a:r>
            <a:endParaRPr lang="en-US" sz="6000" u="sng" kern="100" dirty="0">
              <a:solidFill>
                <a:schemeClr val="accent5">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6448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39C40-C7E8-56BD-194D-580EF4A08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5EA83-5E37-4DC6-9AEB-071625AA7D8A}"/>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D451E9BA-499A-9AB6-7481-C3367C29684A}"/>
              </a:ext>
            </a:extLst>
          </p:cNvPr>
          <p:cNvSpPr>
            <a:spLocks noGrp="1"/>
          </p:cNvSpPr>
          <p:nvPr>
            <p:ph idx="1"/>
          </p:nvPr>
        </p:nvSpPr>
        <p:spPr>
          <a:xfrm>
            <a:off x="609600" y="588538"/>
            <a:ext cx="10663281" cy="6108823"/>
          </a:xfrm>
        </p:spPr>
        <p:txBody>
          <a:bodyPr>
            <a:normAutofit fontScale="92500" lnSpcReduction="20000"/>
          </a:bodyPr>
          <a:lstStyle/>
          <a:p>
            <a:pPr marL="0" marR="0" indent="0" algn="ctr">
              <a:spcBef>
                <a:spcPts val="0"/>
              </a:spcBef>
              <a:spcAft>
                <a:spcPts val="0"/>
              </a:spcAft>
              <a:buNone/>
            </a:pPr>
            <a:r>
              <a:rPr lang="en-US" sz="3900" b="1" kern="100" dirty="0">
                <a:solidFill>
                  <a:schemeClr val="accent5">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The Clock Starts at Zero (00:00)</a:t>
            </a:r>
            <a:endPar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Telephone Rings!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Your EC just woke you up in the middle of your favorite TV sporting event.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He wants you to start an emergency net from your shack.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He is at the EOC.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There is a ruptured Gas Main in a heavily populated part of town.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Other than the location, he didn't give you any more information.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You head for the shack, turn on the 2m/440 rig, and grab a clipboard.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Your training kicks in.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You begin </a:t>
            </a: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asking yourself questions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and writing down the answers.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OK, broken Gas Main ...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Police, Fire, Gas company, and Emergency Management involved ... </a:t>
            </a:r>
          </a:p>
          <a:p>
            <a:pPr marL="0" marR="0" lvl="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possible evacuation ... </a:t>
            </a:r>
          </a:p>
          <a:p>
            <a:pPr marL="0" marR="0" lvl="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possible need to open shelter ... </a:t>
            </a:r>
          </a:p>
          <a:p>
            <a:pPr marL="0" marR="0" lvl="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transportation possibly needed ... </a:t>
            </a:r>
          </a:p>
          <a:p>
            <a:pPr marL="0" marR="0" lvl="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likelihood of handicapped people in the area ... </a:t>
            </a:r>
          </a:p>
          <a:p>
            <a:pPr marL="0" marR="0" lvl="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danger of asphyxiation ... </a:t>
            </a:r>
          </a:p>
          <a:p>
            <a:pPr marL="0" marR="0" lvl="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might go all night  </a:t>
            </a:r>
          </a:p>
          <a:p>
            <a:pPr marL="0" indent="0">
              <a:buNone/>
            </a:pPr>
            <a:endParaRPr lang="en-US" sz="1800" dirty="0"/>
          </a:p>
        </p:txBody>
      </p:sp>
    </p:spTree>
    <p:extLst>
      <p:ext uri="{BB962C8B-B14F-4D97-AF65-F5344CB8AC3E}">
        <p14:creationId xmlns:p14="http://schemas.microsoft.com/office/powerpoint/2010/main" val="3061755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29FA3-0B84-E8B5-FF31-77645F662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FF5A5-8FA8-56E2-B3E9-0F6276DC4845}"/>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3B2D92E8-99C7-B554-EEC1-C01EDA1D1C0F}"/>
              </a:ext>
            </a:extLst>
          </p:cNvPr>
          <p:cNvSpPr>
            <a:spLocks noGrp="1"/>
          </p:cNvSpPr>
          <p:nvPr>
            <p:ph idx="1"/>
          </p:nvPr>
        </p:nvSpPr>
        <p:spPr>
          <a:xfrm>
            <a:off x="609600" y="588538"/>
            <a:ext cx="10663281" cy="6141775"/>
          </a:xfrm>
        </p:spPr>
        <p:txBody>
          <a:bodyPr>
            <a:normAutofit lnSpcReduction="10000"/>
          </a:bodyPr>
          <a:lstStyle/>
          <a:p>
            <a:pPr marL="0" indent="0">
              <a:spcBef>
                <a:spcPts val="0"/>
              </a:spcBef>
              <a:buNone/>
            </a:pPr>
            <a:r>
              <a:rPr lang="en-US" sz="1500" b="1"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  </a:t>
            </a:r>
          </a:p>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kern="100" dirty="0">
                <a:effectLst/>
                <a:latin typeface="Arial" panose="020B0604020202020204" pitchFamily="34" charset="0"/>
                <a:ea typeface="Calibri" panose="020F0502020204030204" pitchFamily="34" charset="0"/>
                <a:cs typeface="Times New Roman" panose="02020603050405020304" pitchFamily="18" charset="0"/>
              </a:rPr>
              <a:t>Think! Think! Think!</a:t>
            </a:r>
            <a:endParaRPr lang="en-US" sz="24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1</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 What kind of Net should I start? Open? Directed?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2. How many people am I likely to need?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3. How long do I estimate the event will last?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4. Do I need to hold some people in reserve for a Shift change?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5. What agencies are likely to be involved?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A. Do we have special Liaison people for these agencies?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6. Do I have any operators who live in the affected area?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7. Which way is the wind blowing?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8. What will be the safest route into the area?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Don't have enough information. </a:t>
            </a:r>
            <a:endPar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EC said he will call back with more. </a:t>
            </a:r>
          </a:p>
          <a:p>
            <a:pPr marL="0" indent="0">
              <a:buNone/>
            </a:pPr>
            <a:endParaRPr lang="en-US" sz="1800" dirty="0"/>
          </a:p>
        </p:txBody>
      </p:sp>
    </p:spTree>
    <p:extLst>
      <p:ext uri="{BB962C8B-B14F-4D97-AF65-F5344CB8AC3E}">
        <p14:creationId xmlns:p14="http://schemas.microsoft.com/office/powerpoint/2010/main" val="3825248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D7AAC-0A00-5F01-2B6B-67005BFC0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60923-1220-324E-5EE3-1ECA5967AADB}"/>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1296A318-9762-5850-4C70-0188F05213E7}"/>
              </a:ext>
            </a:extLst>
          </p:cNvPr>
          <p:cNvSpPr>
            <a:spLocks noGrp="1"/>
          </p:cNvSpPr>
          <p:nvPr>
            <p:ph idx="1"/>
          </p:nvPr>
        </p:nvSpPr>
        <p:spPr>
          <a:xfrm>
            <a:off x="609600" y="588539"/>
            <a:ext cx="10663281" cy="5647504"/>
          </a:xfrm>
        </p:spPr>
        <p:txBody>
          <a:bodyPr>
            <a:normAutofit lnSpcReduction="10000"/>
          </a:bodyPr>
          <a:lstStyle/>
          <a:p>
            <a:pPr marL="0" indent="0">
              <a:buNone/>
            </a:pPr>
            <a:r>
              <a:rPr lang="en-US" sz="1500" b="1"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a:t>
            </a:r>
          </a:p>
          <a:p>
            <a:pPr marL="0" indent="0">
              <a:buNone/>
            </a:pPr>
            <a:endParaRPr lang="en-US" sz="18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Better find out what I have available right now. </a:t>
            </a:r>
            <a:endPar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Pick up the mike and announce that there is an emergency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situation developing. Use OPEN format standby net.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Take check-ins. </a:t>
            </a:r>
            <a:endPar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Ask two operators to go to other local repeaters and recruit people for the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upcoming net. </a:t>
            </a:r>
          </a:p>
          <a:p>
            <a:pPr marL="0" marR="0" indent="0">
              <a:spcBef>
                <a:spcPts val="0"/>
              </a:spcBef>
              <a:spcAft>
                <a:spcPts val="0"/>
              </a:spcAft>
              <a:buNone/>
            </a:pPr>
            <a:endParaRPr lang="en-US" sz="24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Check-ins begin coming in.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Advise everyone to prepare for participation assignments.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Recruit someone to come to your shack to do </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logging and phone calls </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for you. </a:t>
            </a:r>
          </a:p>
          <a:p>
            <a:pPr marL="0" indent="0">
              <a:buNone/>
            </a:pPr>
            <a:endParaRPr lang="en-US" sz="1800" dirty="0"/>
          </a:p>
        </p:txBody>
      </p:sp>
    </p:spTree>
    <p:extLst>
      <p:ext uri="{BB962C8B-B14F-4D97-AF65-F5344CB8AC3E}">
        <p14:creationId xmlns:p14="http://schemas.microsoft.com/office/powerpoint/2010/main" val="4076997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930E7-D0E8-3E74-A0DD-DD5ED4F01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E327C-4270-CDBA-D8C8-CC427493F47D}"/>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52DCBE35-1562-48CA-EFE2-31774DB1EEB0}"/>
              </a:ext>
            </a:extLst>
          </p:cNvPr>
          <p:cNvSpPr>
            <a:spLocks noGrp="1"/>
          </p:cNvSpPr>
          <p:nvPr>
            <p:ph idx="1"/>
          </p:nvPr>
        </p:nvSpPr>
        <p:spPr>
          <a:xfrm>
            <a:off x="609600" y="588538"/>
            <a:ext cx="10663281" cy="6141775"/>
          </a:xfrm>
        </p:spPr>
        <p:txBody>
          <a:bodyPr>
            <a:normAutofit/>
          </a:bodyPr>
          <a:lstStyle/>
          <a:p>
            <a:pPr marL="0" indent="0">
              <a:spcBef>
                <a:spcPts val="0"/>
              </a:spcBef>
              <a:buNone/>
            </a:pPr>
            <a:r>
              <a:rPr lang="en-US" sz="1500"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EC calls back.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Says to prepare for an All-Nighter.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b="1"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You are going to need relief shifts. </a:t>
            </a:r>
            <a:endParaRPr lang="en-US" sz="1800"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b="1"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Evacuation will take place. </a:t>
            </a:r>
            <a:endParaRPr lang="en-US" sz="1800"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1800" b="1" kern="100" dirty="0">
                <a:effectLst/>
                <a:latin typeface="Arial" panose="020B0604020202020204" pitchFamily="34" charset="0"/>
                <a:ea typeface="Calibri" panose="020F0502020204030204" pitchFamily="34" charset="0"/>
                <a:cs typeface="Times New Roman" panose="02020603050405020304" pitchFamily="18" charset="0"/>
              </a:rPr>
            </a:br>
            <a:r>
              <a:rPr lang="en-US"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RED CROSS</a:t>
            </a:r>
            <a:endParaRPr lang="en-US" sz="1800" b="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Red Cross has been notified. </a:t>
            </a:r>
          </a:p>
          <a:p>
            <a:pPr marL="0" marR="0" lvl="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Will need to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activate Red Cross shelter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at the High School. </a:t>
            </a:r>
          </a:p>
          <a:p>
            <a:pPr marL="0" marR="0" lvl="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Wants voice and a Winlink station for shelter. </a:t>
            </a:r>
          </a:p>
          <a:p>
            <a:pPr marL="0" marR="0" lvl="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1800"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EC Requests 5 operators to report to staging area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Mission: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Do head counts on city buses being used for evacuation.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Needs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2 ARES members (Level 2) to man 2 meter and Winlink stations at EOC (ASAP).  </a:t>
            </a:r>
          </a:p>
          <a:p>
            <a:pPr marL="0" indent="0">
              <a:buNone/>
            </a:pPr>
            <a:endParaRPr lang="en-US" sz="1800" dirty="0"/>
          </a:p>
        </p:txBody>
      </p:sp>
    </p:spTree>
    <p:extLst>
      <p:ext uri="{BB962C8B-B14F-4D97-AF65-F5344CB8AC3E}">
        <p14:creationId xmlns:p14="http://schemas.microsoft.com/office/powerpoint/2010/main" val="1979755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6B75E-F531-B4F5-BA8A-6AE5297A2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AA745-0366-A8D2-1EB7-B7470E04CFDE}"/>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0E608396-0DD2-2FB3-5411-C6D8358971EC}"/>
              </a:ext>
            </a:extLst>
          </p:cNvPr>
          <p:cNvSpPr>
            <a:spLocks noGrp="1"/>
          </p:cNvSpPr>
          <p:nvPr>
            <p:ph idx="1"/>
          </p:nvPr>
        </p:nvSpPr>
        <p:spPr>
          <a:xfrm>
            <a:off x="609600" y="588538"/>
            <a:ext cx="10663281" cy="6026445"/>
          </a:xfrm>
        </p:spPr>
        <p:txBody>
          <a:bodyPr>
            <a:normAutofit/>
          </a:bodyPr>
          <a:lstStyle/>
          <a:p>
            <a:pPr marL="0" indent="0">
              <a:buNone/>
            </a:pPr>
            <a:r>
              <a:rPr lang="en-US" sz="1500" b="1"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a:t>
            </a:r>
          </a:p>
          <a:p>
            <a:pPr marL="0" marR="0" indent="0">
              <a:spcBef>
                <a:spcPts val="0"/>
              </a:spcBef>
              <a:spcAft>
                <a:spcPts val="0"/>
              </a:spcAft>
              <a:buNone/>
            </a:pPr>
            <a:endParaRPr lang="en-US" sz="1800" dirty="0"/>
          </a:p>
          <a:p>
            <a:pPr marL="0" marR="0" indent="0">
              <a:spcBef>
                <a:spcPts val="0"/>
              </a:spcBef>
              <a:spcAft>
                <a:spcPts val="0"/>
              </a:spcAft>
              <a:buNone/>
            </a:pPr>
            <a:r>
              <a:rPr lang="en-US" b="1" kern="100" dirty="0">
                <a:effectLst/>
                <a:latin typeface="Arial" panose="020B0604020202020204" pitchFamily="34" charset="0"/>
                <a:ea typeface="Calibri" panose="020F0502020204030204" pitchFamily="34" charset="0"/>
                <a:cs typeface="Times New Roman" panose="02020603050405020304" pitchFamily="18" charset="0"/>
              </a:rPr>
              <a:t>Back on the air. Formalize the net. </a:t>
            </a:r>
            <a:endParaRPr lang="en-US"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Request 2 ARES volunteers  (Level 2) for a 4 hour shift at EOC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One operator has to be able to run a Winlink station</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Recruit 2 more ARES volunteers to pick up the portable packet station stored at the clubhouse and dispatch them to the high school shelter.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Recruit 5 volunteers to handle head counts and assign one of them as team leader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to compile the reports. Send them into the area from the North.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Ask for volunteer ARES qualified base station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close to the staging area to Liaison traffic </a:t>
            </a:r>
            <a:r>
              <a:rPr lang="en-US" kern="100" dirty="0">
                <a:effectLst/>
                <a:latin typeface="Arial" panose="020B0604020202020204" pitchFamily="34" charset="0"/>
                <a:ea typeface="Calibri" panose="020F0502020204030204" pitchFamily="34" charset="0"/>
                <a:cs typeface="Times New Roman" panose="02020603050405020304" pitchFamily="18" charset="0"/>
              </a:rPr>
              <a:t>from the staging area volunteers to the Red Cross shelter on simplex. Use HT's on low power to conserve batteries.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Ask Liaison station to relay only compiled totals to NCS.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Tree>
    <p:extLst>
      <p:ext uri="{BB962C8B-B14F-4D97-AF65-F5344CB8AC3E}">
        <p14:creationId xmlns:p14="http://schemas.microsoft.com/office/powerpoint/2010/main" val="618303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C2E81-012F-2E0D-B1D8-27AA82C16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18BB41-D81B-D6FA-AF3D-967792E47B77}"/>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7B2CDE56-ABCF-8008-2B75-0B9EF7DD1868}"/>
              </a:ext>
            </a:extLst>
          </p:cNvPr>
          <p:cNvSpPr>
            <a:spLocks noGrp="1"/>
          </p:cNvSpPr>
          <p:nvPr>
            <p:ph idx="1"/>
          </p:nvPr>
        </p:nvSpPr>
        <p:spPr>
          <a:xfrm>
            <a:off x="609600" y="588538"/>
            <a:ext cx="10663281" cy="6100585"/>
          </a:xfrm>
        </p:spPr>
        <p:txBody>
          <a:bodyPr>
            <a:normAutofit fontScale="92500" lnSpcReduction="10000"/>
          </a:bodyPr>
          <a:lstStyle/>
          <a:p>
            <a:pPr marL="0" indent="0">
              <a:lnSpc>
                <a:spcPct val="100000"/>
              </a:lnSpc>
              <a:spcBef>
                <a:spcPts val="0"/>
              </a:spcBef>
              <a:spcAft>
                <a:spcPts val="600"/>
              </a:spcAft>
              <a:buNone/>
            </a:pPr>
            <a:r>
              <a:rPr lang="en-US" sz="1500" b="1"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a:t>
            </a:r>
          </a:p>
          <a:p>
            <a:pPr marL="0" indent="0">
              <a:lnSpc>
                <a:spcPct val="100000"/>
              </a:lnSpc>
              <a:spcBef>
                <a:spcPts val="0"/>
              </a:spcBef>
              <a:spcAft>
                <a:spcPts val="600"/>
              </a:spcAft>
              <a:buNone/>
            </a:pPr>
            <a:endParaRPr lang="en-US" sz="1800" dirty="0"/>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Request a qualified NCS volunteer to set up a </a:t>
            </a:r>
            <a:r>
              <a:rPr lang="en-US" sz="2400" b="1" kern="100" dirty="0">
                <a:effectLst/>
                <a:latin typeface="Arial" panose="020B0604020202020204" pitchFamily="34" charset="0"/>
                <a:ea typeface="Calibri" panose="020F0502020204030204" pitchFamily="34" charset="0"/>
                <a:cs typeface="Times New Roman" panose="02020603050405020304" pitchFamily="18" charset="0"/>
              </a:rPr>
              <a:t>Resource Net</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 on the secondary repeater </a:t>
            </a:r>
            <a:r>
              <a:rPr lang="en-US" sz="2400" b="1" kern="100" dirty="0">
                <a:effectLst/>
                <a:latin typeface="Arial" panose="020B0604020202020204" pitchFamily="34" charset="0"/>
                <a:ea typeface="Calibri" panose="020F0502020204030204" pitchFamily="34" charset="0"/>
                <a:cs typeface="Times New Roman" panose="02020603050405020304" pitchFamily="18" charset="0"/>
              </a:rPr>
              <a:t>with two shift reliefs</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Instruct all remaining individuals not yet assigned to a task to check-in on the Resource Net.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 8 minutes . . . </a:t>
            </a:r>
            <a:endPar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Not bad . . . smooth as silk.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Call EC and give progress report.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Can't reach EC.  </a:t>
            </a:r>
          </a:p>
          <a:p>
            <a:pPr marL="0" marR="0" indent="0">
              <a:spcBef>
                <a:spcPts val="0"/>
              </a:spcBef>
              <a:spcAft>
                <a:spcPts val="0"/>
              </a:spcAft>
              <a:buNone/>
            </a:pPr>
            <a:endParaRPr lang="en-US" sz="24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t> </a:t>
            </a: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 8 minutes, 15 seconds: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Logging volunteer shows up.  </a:t>
            </a:r>
          </a:p>
          <a:p>
            <a:pPr marL="0" indent="0">
              <a:buNone/>
            </a:pPr>
            <a:endParaRPr lang="en-US" sz="1800" dirty="0"/>
          </a:p>
        </p:txBody>
      </p:sp>
    </p:spTree>
    <p:extLst>
      <p:ext uri="{BB962C8B-B14F-4D97-AF65-F5344CB8AC3E}">
        <p14:creationId xmlns:p14="http://schemas.microsoft.com/office/powerpoint/2010/main" val="3042582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A6995-D863-E95C-21A2-9B1F47A5BD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E45339-118B-28C4-469A-439BF5837D6F}"/>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FDA09151-8FC0-4BC4-D058-975529F42F3C}"/>
              </a:ext>
            </a:extLst>
          </p:cNvPr>
          <p:cNvSpPr>
            <a:spLocks noGrp="1"/>
          </p:cNvSpPr>
          <p:nvPr>
            <p:ph idx="1"/>
          </p:nvPr>
        </p:nvSpPr>
        <p:spPr>
          <a:xfrm>
            <a:off x="609600" y="588539"/>
            <a:ext cx="10663281" cy="6067634"/>
          </a:xfrm>
        </p:spPr>
        <p:txBody>
          <a:bodyPr>
            <a:normAutofit fontScale="92500" lnSpcReduction="10000"/>
          </a:bodyPr>
          <a:lstStyle/>
          <a:p>
            <a:pPr marL="0" indent="0">
              <a:spcBef>
                <a:spcPts val="0"/>
              </a:spcBef>
              <a:buNone/>
            </a:pPr>
            <a:r>
              <a:rPr lang="en-US" sz="1500" b="1"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a:t>
            </a:r>
          </a:p>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8 minutes, 30 seconds: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Your wife informs you that the toilet is plugged, and she can't find the handle to the plumber's plunger. </a:t>
            </a:r>
          </a:p>
          <a:p>
            <a:pPr marL="0" marR="0" indent="0">
              <a:spcBef>
                <a:spcPts val="0"/>
              </a:spcBef>
              <a:spcAft>
                <a:spcPts val="0"/>
              </a:spcAft>
              <a:buNone/>
              <a:tabLst>
                <a:tab pos="4980305" algn="l"/>
              </a:tabLst>
            </a:pP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You smile. </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It's taped to the tower ... holding your new wire antenna.  </a:t>
            </a:r>
          </a:p>
          <a:p>
            <a:pPr marL="0" marR="0" indent="0">
              <a:spcBef>
                <a:spcPts val="0"/>
              </a:spcBef>
              <a:spcAft>
                <a:spcPts val="0"/>
              </a:spcAft>
              <a:buNone/>
              <a:tabLst>
                <a:tab pos="4980305" algn="l"/>
              </a:tabLs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9 minutes: </a:t>
            </a:r>
            <a:endPar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Your 6 year old tells you that there is a big fire in a warehouse across town ...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he thinks it's where you work ... it's on TV ... and a half mile upwind from the gas leak.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9 minutes 30 seconds: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Over in the corner, under a big stack of radio catalogs, the weather alert receiver begins to screech ... it's Tornado season.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Tree>
    <p:extLst>
      <p:ext uri="{BB962C8B-B14F-4D97-AF65-F5344CB8AC3E}">
        <p14:creationId xmlns:p14="http://schemas.microsoft.com/office/powerpoint/2010/main" val="1493489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1990F-8AE9-8F90-54BA-2EDCF4E5AD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BA41E-C4B4-68BF-9494-FB13D855623C}"/>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4C570EC4-454E-BCE9-4E23-E0DC8F214BB8}"/>
              </a:ext>
            </a:extLst>
          </p:cNvPr>
          <p:cNvSpPr>
            <a:spLocks noGrp="1"/>
          </p:cNvSpPr>
          <p:nvPr>
            <p:ph idx="1"/>
          </p:nvPr>
        </p:nvSpPr>
        <p:spPr>
          <a:xfrm>
            <a:off x="609600" y="588539"/>
            <a:ext cx="10663281" cy="5647504"/>
          </a:xfrm>
        </p:spPr>
        <p:txBody>
          <a:bodyPr>
            <a:normAutofit fontScale="92500" lnSpcReduction="20000"/>
          </a:bodyPr>
          <a:lstStyle/>
          <a:p>
            <a:pPr marL="0" indent="0">
              <a:lnSpc>
                <a:spcPct val="110000"/>
              </a:lnSpc>
              <a:spcBef>
                <a:spcPts val="0"/>
              </a:spcBef>
              <a:buNone/>
            </a:pPr>
            <a:r>
              <a:rPr lang="en-US" sz="1600" b="1"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a:t>
            </a:r>
          </a:p>
          <a:p>
            <a:pPr marL="0" indent="0">
              <a:spcBef>
                <a:spcPts val="0"/>
              </a:spcBef>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sz="26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9 minutes 50 seconds: </a:t>
            </a:r>
            <a:endParaRPr lang="en-US" sz="26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kern="100" dirty="0">
                <a:effectLst/>
                <a:latin typeface="Arial" panose="020B0604020202020204" pitchFamily="34" charset="0"/>
                <a:ea typeface="Calibri" panose="020F0502020204030204" pitchFamily="34" charset="0"/>
                <a:cs typeface="Times New Roman" panose="02020603050405020304" pitchFamily="18" charset="0"/>
              </a:rPr>
              <a:t>The phone rings, your assistant </a:t>
            </a:r>
            <a:r>
              <a:rPr lang="en-US" sz="2600"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drops it</a:t>
            </a:r>
            <a:r>
              <a:rPr lang="en-US" sz="2600" kern="100" dirty="0">
                <a:effectLst/>
                <a:latin typeface="Arial" panose="020B0604020202020204" pitchFamily="34" charset="0"/>
                <a:ea typeface="Calibri" panose="020F0502020204030204" pitchFamily="34" charset="0"/>
                <a:cs typeface="Times New Roman" panose="02020603050405020304" pitchFamily="18" charset="0"/>
              </a:rPr>
              <a:t>, hiccups loudly, and then </a:t>
            </a:r>
          </a:p>
          <a:p>
            <a:pPr marL="0" marR="0" indent="0">
              <a:spcBef>
                <a:spcPts val="0"/>
              </a:spcBef>
              <a:spcAft>
                <a:spcPts val="0"/>
              </a:spcAft>
              <a:buNone/>
            </a:pPr>
            <a:r>
              <a:rPr lang="en-US" sz="2600" kern="100" dirty="0">
                <a:effectLst/>
                <a:latin typeface="Arial" panose="020B0604020202020204" pitchFamily="34" charset="0"/>
                <a:ea typeface="Calibri" panose="020F0502020204030204" pitchFamily="34" charset="0"/>
                <a:cs typeface="Times New Roman" panose="02020603050405020304" pitchFamily="18" charset="0"/>
              </a:rPr>
              <a:t>hands it to you . . . it's the EC. </a:t>
            </a:r>
          </a:p>
          <a:p>
            <a:pPr marL="0" marR="0" indent="0">
              <a:spcBef>
                <a:spcPts val="0"/>
              </a:spcBef>
              <a:spcAft>
                <a:spcPts val="0"/>
              </a:spcAft>
              <a:buNone/>
            </a:pPr>
            <a:r>
              <a:rPr lang="en-US" sz="2600" kern="100" dirty="0">
                <a:effectLst/>
                <a:latin typeface="Arial" panose="020B0604020202020204" pitchFamily="34" charset="0"/>
                <a:ea typeface="Calibri" panose="020F0502020204030204" pitchFamily="34" charset="0"/>
                <a:cs typeface="Times New Roman" panose="02020603050405020304" pitchFamily="18" charset="0"/>
              </a:rPr>
              <a:t>The telephone receiver is broken, but you manage to understand that the EC now wants you to set up a </a:t>
            </a:r>
            <a:r>
              <a:rPr lang="en-US" sz="2600" kern="100" dirty="0" err="1">
                <a:effectLst/>
                <a:latin typeface="Arial" panose="020B0604020202020204" pitchFamily="34" charset="0"/>
                <a:ea typeface="Calibri" panose="020F0502020204030204" pitchFamily="34" charset="0"/>
                <a:cs typeface="Times New Roman" panose="02020603050405020304" pitchFamily="18" charset="0"/>
              </a:rPr>
              <a:t>SkyWarn</a:t>
            </a:r>
            <a:r>
              <a:rPr lang="en-US" sz="26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600" b="1" kern="100" dirty="0">
                <a:effectLst/>
                <a:latin typeface="Arial" panose="020B0604020202020204" pitchFamily="34" charset="0"/>
                <a:ea typeface="Calibri" panose="020F0502020204030204" pitchFamily="34" charset="0"/>
                <a:cs typeface="Times New Roman" panose="02020603050405020304" pitchFamily="18" charset="0"/>
              </a:rPr>
              <a:t>sub-net</a:t>
            </a:r>
            <a:r>
              <a:rPr lang="en-US" sz="2600" kern="100" dirty="0">
                <a:effectLst/>
                <a:latin typeface="Arial" panose="020B0604020202020204" pitchFamily="34" charset="0"/>
                <a:ea typeface="Calibri" panose="020F0502020204030204" pitchFamily="34" charset="0"/>
                <a:cs typeface="Times New Roman" panose="02020603050405020304" pitchFamily="18" charset="0"/>
              </a:rPr>
              <a:t> and send out the Mesh Networking guys to the warehouse fire. </a:t>
            </a:r>
          </a:p>
          <a:p>
            <a:pPr marL="0" marR="0" indent="0">
              <a:spcBef>
                <a:spcPts val="0"/>
              </a:spcBef>
              <a:spcAft>
                <a:spcPts val="0"/>
              </a:spcAft>
              <a:buNone/>
            </a:pPr>
            <a:r>
              <a:rPr lang="en-US" sz="2600" b="1"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You tell the EC, "No Problem".</a:t>
            </a:r>
          </a:p>
          <a:p>
            <a:pPr marL="0" marR="0" indent="0">
              <a:spcBef>
                <a:spcPts val="0"/>
              </a:spcBef>
              <a:spcAft>
                <a:spcPts val="0"/>
              </a:spcAft>
              <a:buNone/>
            </a:pPr>
            <a:r>
              <a:rPr lang="en-US" sz="26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sz="26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10 minutes 30 seconds: </a:t>
            </a:r>
            <a:endParaRPr lang="en-US" sz="26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kern="100" dirty="0">
                <a:effectLst/>
                <a:latin typeface="Arial" panose="020B0604020202020204" pitchFamily="34" charset="0"/>
                <a:ea typeface="Calibri" panose="020F0502020204030204" pitchFamily="34" charset="0"/>
                <a:cs typeface="Times New Roman" panose="02020603050405020304" pitchFamily="18" charset="0"/>
              </a:rPr>
              <a:t>Hang up the broken phone, and call the Resource Net for manpower to fill the new requests. </a:t>
            </a:r>
          </a:p>
          <a:p>
            <a:pPr marL="0" marR="0" indent="0">
              <a:spcBef>
                <a:spcPts val="0"/>
              </a:spcBef>
              <a:spcAft>
                <a:spcPts val="0"/>
              </a:spcAft>
              <a:buNone/>
            </a:pPr>
            <a:r>
              <a:rPr lang="en-US" sz="2600" b="1"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Resource NCS says "No Problem".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Tree>
    <p:extLst>
      <p:ext uri="{BB962C8B-B14F-4D97-AF65-F5344CB8AC3E}">
        <p14:creationId xmlns:p14="http://schemas.microsoft.com/office/powerpoint/2010/main" val="3437544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B4AE-E4FF-3079-8173-5BFAB55A0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87B5A-B8F8-7B72-2C82-0D115742D1E8}"/>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33BBBA42-928D-0640-EFD2-8C28EDF87CFD}"/>
              </a:ext>
            </a:extLst>
          </p:cNvPr>
          <p:cNvSpPr>
            <a:spLocks noGrp="1"/>
          </p:cNvSpPr>
          <p:nvPr>
            <p:ph idx="1"/>
          </p:nvPr>
        </p:nvSpPr>
        <p:spPr>
          <a:xfrm>
            <a:off x="609600" y="588539"/>
            <a:ext cx="10663281" cy="6075872"/>
          </a:xfrm>
        </p:spPr>
        <p:txBody>
          <a:bodyPr>
            <a:normAutofit lnSpcReduction="10000"/>
          </a:bodyPr>
          <a:lstStyle/>
          <a:p>
            <a:pPr marL="0" indent="0">
              <a:spcBef>
                <a:spcPts val="0"/>
              </a:spcBef>
              <a:buNone/>
            </a:pPr>
            <a:r>
              <a:rPr lang="en-US" sz="1500" b="1"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a:t>
            </a:r>
          </a:p>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11 minutes: </a:t>
            </a:r>
            <a:endPar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Resource Net calls back.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One of the available ATV guys is on his way to the shelter as the packet operator and the other one is your hiccup afflicted logging assistant. </a:t>
            </a:r>
          </a:p>
          <a:p>
            <a:pPr marL="0" marR="0" indent="0">
              <a:spcBef>
                <a:spcPts val="0"/>
              </a:spcBef>
              <a:spcAft>
                <a:spcPts val="0"/>
              </a:spcAft>
              <a:buNone/>
            </a:pPr>
            <a:endParaRPr lang="en-US"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The other ATV team is out of town on an experimental, underwater, dual satellite linked ATV </a:t>
            </a:r>
            <a:r>
              <a:rPr lang="en-US" kern="100" dirty="0" err="1">
                <a:effectLst/>
                <a:latin typeface="Arial" panose="020B0604020202020204" pitchFamily="34" charset="0"/>
                <a:ea typeface="Calibri" panose="020F0502020204030204" pitchFamily="34" charset="0"/>
                <a:cs typeface="Times New Roman" panose="02020603050405020304" pitchFamily="18" charset="0"/>
              </a:rPr>
              <a:t>Dxpedition</a:t>
            </a:r>
            <a:r>
              <a:rPr lang="en-US" kern="100" dirty="0">
                <a:effectLst/>
                <a:latin typeface="Arial" panose="020B0604020202020204" pitchFamily="34" charset="0"/>
                <a:ea typeface="Calibri" panose="020F0502020204030204" pitchFamily="34" charset="0"/>
                <a:cs typeface="Times New Roman" panose="02020603050405020304" pitchFamily="18" charset="0"/>
              </a:rPr>
              <a:t> near Easter Island ... </a:t>
            </a:r>
            <a:r>
              <a:rPr lang="en-US" kern="100" dirty="0">
                <a:solidFill>
                  <a:schemeClr val="accent1">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bunch of retired guys with too much money. </a:t>
            </a:r>
          </a:p>
          <a:p>
            <a:pPr marL="0" marR="0" indent="0">
              <a:spcBef>
                <a:spcPts val="0"/>
              </a:spcBef>
              <a:spcAft>
                <a:spcPts val="0"/>
              </a:spcAft>
              <a:buNone/>
            </a:pPr>
            <a:r>
              <a:rPr lang="en-US"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You console the frustrated Resource NCS </a:t>
            </a:r>
            <a:r>
              <a:rPr lang="en-US" b="1"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and tell him to work it out</a:t>
            </a:r>
            <a:r>
              <a:rPr lang="en-US" kern="100" dirty="0">
                <a:solidFill>
                  <a:schemeClr val="accent6">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12 minutes 10 seconds:</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You call the EC and tell him there will be a bit of a delay but there is "No Problem".  </a:t>
            </a: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13 minutes 5 seconds: </a:t>
            </a:r>
            <a:endPar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kern="100" dirty="0">
                <a:effectLst/>
                <a:latin typeface="Arial" panose="020B0604020202020204" pitchFamily="34" charset="0"/>
                <a:ea typeface="Calibri" panose="020F0502020204030204" pitchFamily="34" charset="0"/>
                <a:cs typeface="Times New Roman" panose="02020603050405020304" pitchFamily="18" charset="0"/>
              </a:rPr>
              <a:t>You get a TEXT message from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your boss </a:t>
            </a:r>
            <a:r>
              <a:rPr lang="en-US" kern="100" dirty="0">
                <a:effectLst/>
                <a:latin typeface="Arial" panose="020B0604020202020204" pitchFamily="34" charset="0"/>
                <a:ea typeface="Calibri" panose="020F0502020204030204" pitchFamily="34" charset="0"/>
                <a:cs typeface="Times New Roman" panose="02020603050405020304" pitchFamily="18" charset="0"/>
              </a:rPr>
              <a:t>telling you </a:t>
            </a:r>
            <a:r>
              <a:rPr lang="en-US"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not to bother reporting for work </a:t>
            </a:r>
            <a:r>
              <a:rPr lang="en-US" kern="100" dirty="0">
                <a:effectLst/>
                <a:latin typeface="Arial" panose="020B0604020202020204" pitchFamily="34" charset="0"/>
                <a:ea typeface="Calibri" panose="020F0502020204030204" pitchFamily="34" charset="0"/>
                <a:cs typeface="Times New Roman" panose="02020603050405020304" pitchFamily="18" charset="0"/>
              </a:rPr>
              <a:t>in the morning.  </a:t>
            </a:r>
          </a:p>
          <a:p>
            <a:pPr marL="0" indent="0">
              <a:buNone/>
            </a:pPr>
            <a:endParaRPr lang="en-US" sz="1800" dirty="0"/>
          </a:p>
        </p:txBody>
      </p:sp>
    </p:spTree>
    <p:extLst>
      <p:ext uri="{BB962C8B-B14F-4D97-AF65-F5344CB8AC3E}">
        <p14:creationId xmlns:p14="http://schemas.microsoft.com/office/powerpoint/2010/main" val="2313648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C31CB-9842-C80E-2F0E-94C81707E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156AB-70A0-DA4E-0240-EBA738715EC8}"/>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DD1B460B-7C3B-710A-20BA-21B33D9F02DD}"/>
              </a:ext>
            </a:extLst>
          </p:cNvPr>
          <p:cNvSpPr>
            <a:spLocks noGrp="1"/>
          </p:cNvSpPr>
          <p:nvPr>
            <p:ph idx="1"/>
          </p:nvPr>
        </p:nvSpPr>
        <p:spPr>
          <a:xfrm>
            <a:off x="609599" y="802722"/>
            <a:ext cx="10663281" cy="6055277"/>
          </a:xfrm>
        </p:spPr>
        <p:txBody>
          <a:bodyPr>
            <a:normAutofit fontScale="92500" lnSpcReduction="10000"/>
          </a:bodyPr>
          <a:lstStyle/>
          <a:p>
            <a:pPr marL="0" indent="0">
              <a:spcBef>
                <a:spcPts val="0"/>
              </a:spcBef>
              <a:buNone/>
            </a:pPr>
            <a:r>
              <a:rPr lang="en-US" sz="1600" b="1"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a:t>
            </a:r>
          </a:p>
          <a:p>
            <a:pPr marL="0" indent="0">
              <a:spcBef>
                <a:spcPts val="0"/>
              </a:spcBef>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13 minutes 8 seconds: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Console wife about income loss by giving her a hug and saying, "No Problem".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13 minutes 20 seconds: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The computer printer connected to your Winlink station begins spitting out paper.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The Winlink station at the EOC is still programmed to your station from the last test you did. </a:t>
            </a:r>
            <a:r>
              <a:rPr lang="en-US" sz="2400" i="1" kern="100" dirty="0">
                <a:solidFill>
                  <a:schemeClr val="accent6">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A fast and frantic search begins ... and ends.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400" kern="100" dirty="0">
                <a:solidFill>
                  <a:schemeClr val="accent6">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The right software for it is in your briefcase ... at work ... where the Fire is...  </a:t>
            </a:r>
          </a:p>
          <a:p>
            <a:pPr marL="0" marR="0" indent="0">
              <a:spcBef>
                <a:spcPts val="0"/>
              </a:spcBef>
              <a:spcAft>
                <a:spcPts val="0"/>
              </a:spcAft>
              <a:buNone/>
            </a:pPr>
            <a:r>
              <a:rPr lang="en-US" sz="2400" kern="100" dirty="0">
                <a:solidFill>
                  <a:schemeClr val="accent6">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13 minutes 35 seconds: </a:t>
            </a:r>
            <a:endParaRPr lang="en-US" sz="24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The Liaison station calls on the radio to report that one of your Staging Area volunteers has just gone into labor . . . her water broke and ruined her shoes. </a:t>
            </a:r>
          </a:p>
          <a:p>
            <a:pPr marL="0" marR="0" indent="0">
              <a:spcBef>
                <a:spcPts val="0"/>
              </a:spcBef>
              <a:spcAft>
                <a:spcPts val="0"/>
              </a:spcAft>
              <a:buNone/>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2600" b="1" kern="100" dirty="0">
                <a:solidFill>
                  <a:schemeClr val="accent5">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He wants to know if it is OK to let her go to the hospital. </a:t>
            </a:r>
          </a:p>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Tree>
    <p:extLst>
      <p:ext uri="{BB962C8B-B14F-4D97-AF65-F5344CB8AC3E}">
        <p14:creationId xmlns:p14="http://schemas.microsoft.com/office/powerpoint/2010/main" val="114239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22433-4F3B-BF81-4FE4-3E2C137F3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FE796-7287-10A7-43A6-07AEBB9A7F2C}"/>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3" name="Content Placeholder 2">
            <a:extLst>
              <a:ext uri="{FF2B5EF4-FFF2-40B4-BE49-F238E27FC236}">
                <a16:creationId xmlns:a16="http://schemas.microsoft.com/office/drawing/2014/main" id="{AAD9037D-93A3-77D1-41EA-3D1A765BF90D}"/>
              </a:ext>
            </a:extLst>
          </p:cNvPr>
          <p:cNvSpPr>
            <a:spLocks noGrp="1"/>
          </p:cNvSpPr>
          <p:nvPr>
            <p:ph idx="1"/>
          </p:nvPr>
        </p:nvSpPr>
        <p:spPr>
          <a:xfrm>
            <a:off x="614948" y="761243"/>
            <a:ext cx="10962103" cy="5972066"/>
          </a:xfrm>
        </p:spPr>
        <p:txBody>
          <a:bodyPr/>
          <a:lstStyle/>
          <a:p>
            <a:pPr marL="0" indent="0">
              <a:buNone/>
            </a:pPr>
            <a:r>
              <a:rPr lang="en-US" sz="3600" dirty="0"/>
              <a:t>To the untrained Operator, </a:t>
            </a:r>
          </a:p>
          <a:p>
            <a:pPr marL="0" indent="0">
              <a:buNone/>
            </a:pPr>
            <a:r>
              <a:rPr lang="en-US" sz="3600" dirty="0"/>
              <a:t>a Net can seem like this.</a:t>
            </a:r>
          </a:p>
          <a:p>
            <a:pPr marL="0" indent="0">
              <a:buNone/>
            </a:pPr>
            <a:endParaRPr lang="en-US" sz="3600" dirty="0"/>
          </a:p>
          <a:p>
            <a:pPr marL="0" indent="0" algn="ctr">
              <a:buNone/>
            </a:pPr>
            <a:r>
              <a:rPr lang="en-US" sz="3600" b="1" kern="100" dirty="0">
                <a:effectLst/>
                <a:latin typeface="Arial" panose="020B0604020202020204" pitchFamily="34" charset="0"/>
                <a:ea typeface="Calibri" panose="020F0502020204030204" pitchFamily="34" charset="0"/>
                <a:cs typeface="Times New Roman" panose="02020603050405020304" pitchFamily="18" charset="0"/>
              </a:rPr>
              <a:t>OSK Fly-In - ATC Comms</a:t>
            </a:r>
            <a:br>
              <a:rPr lang="en-US" sz="3600" kern="100" dirty="0">
                <a:effectLst/>
                <a:latin typeface="Arial" panose="020B0604020202020204" pitchFamily="34" charset="0"/>
                <a:ea typeface="Calibri" panose="020F0502020204030204" pitchFamily="34" charset="0"/>
                <a:cs typeface="Times New Roman" panose="02020603050405020304" pitchFamily="18" charset="0"/>
              </a:rPr>
            </a:br>
            <a:r>
              <a:rPr lang="en-US" sz="3600" u="sng" kern="10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https://youtu.be/toTXCaa0A-0</a:t>
            </a:r>
            <a:endParaRPr lang="en-US" sz="3600" kern="1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8727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521EC-58D2-3470-A511-1BA5709B1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973A7-0C9A-423D-B271-6545B4C65A21}"/>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1800CB1C-DF4C-9A32-3293-C75F086BC8BE}"/>
              </a:ext>
            </a:extLst>
          </p:cNvPr>
          <p:cNvSpPr>
            <a:spLocks noGrp="1"/>
          </p:cNvSpPr>
          <p:nvPr>
            <p:ph idx="1"/>
          </p:nvPr>
        </p:nvSpPr>
        <p:spPr>
          <a:xfrm>
            <a:off x="675503" y="605247"/>
            <a:ext cx="10663281" cy="6133303"/>
          </a:xfrm>
        </p:spPr>
        <p:txBody>
          <a:bodyPr>
            <a:normAutofit fontScale="70000" lnSpcReduction="20000"/>
          </a:bodyPr>
          <a:lstStyle/>
          <a:p>
            <a:pPr marL="0" indent="0">
              <a:spcBef>
                <a:spcPts val="0"/>
              </a:spcBef>
              <a:buNone/>
            </a:pPr>
            <a:r>
              <a:rPr lang="en-US" sz="1800" b="1" i="1" kern="100" dirty="0">
                <a:solidFill>
                  <a:schemeClr val="bg2">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The First 15 Minutes</a:t>
            </a:r>
          </a:p>
          <a:p>
            <a:pPr marL="0" indent="0">
              <a:spcBef>
                <a:spcPts val="0"/>
              </a:spcBef>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Zero Plus</a:t>
            </a:r>
            <a:r>
              <a:rPr lang="en-US" sz="26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 </a:t>
            </a: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13 minutes 55 seconds: </a:t>
            </a:r>
            <a:endParaRPr lang="en-US" sz="26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600" kern="100" dirty="0">
                <a:effectLst/>
                <a:latin typeface="Arial" panose="020B0604020202020204" pitchFamily="34" charset="0"/>
                <a:ea typeface="Calibri" panose="020F0502020204030204" pitchFamily="34" charset="0"/>
                <a:cs typeface="Times New Roman" panose="02020603050405020304" pitchFamily="18" charset="0"/>
              </a:rPr>
              <a:t>The 16 year old kid, who took the test </a:t>
            </a:r>
            <a:r>
              <a:rPr lang="en-US" sz="2600" u="sng" kern="100" dirty="0">
                <a:effectLst/>
                <a:latin typeface="Arial" panose="020B0604020202020204" pitchFamily="34" charset="0"/>
                <a:ea typeface="Calibri" panose="020F0502020204030204" pitchFamily="34" charset="0"/>
                <a:cs typeface="Times New Roman" panose="02020603050405020304" pitchFamily="18" charset="0"/>
              </a:rPr>
              <a:t>10 times to get his Tech license</a:t>
            </a:r>
            <a:r>
              <a:rPr lang="en-US" sz="2600" kern="100" dirty="0">
                <a:effectLst/>
                <a:latin typeface="Arial" panose="020B0604020202020204" pitchFamily="34" charset="0"/>
                <a:ea typeface="Calibri" panose="020F0502020204030204" pitchFamily="34" charset="0"/>
                <a:cs typeface="Times New Roman" panose="02020603050405020304" pitchFamily="18" charset="0"/>
              </a:rPr>
              <a:t>, calls in a “Priority" message on his </a:t>
            </a: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HT</a:t>
            </a:r>
            <a:r>
              <a:rPr lang="en-US" sz="2600" kern="100" dirty="0">
                <a:effectLst/>
                <a:latin typeface="Arial" panose="020B0604020202020204" pitchFamily="34" charset="0"/>
                <a:ea typeface="Calibri" panose="020F0502020204030204" pitchFamily="34" charset="0"/>
                <a:cs typeface="Times New Roman" panose="02020603050405020304" pitchFamily="18" charset="0"/>
              </a:rPr>
              <a:t>, with a </a:t>
            </a: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half-dead battery</a:t>
            </a:r>
            <a:r>
              <a:rPr lang="en-US" sz="2600" kern="100" dirty="0">
                <a:effectLst/>
                <a:latin typeface="Arial" panose="020B0604020202020204" pitchFamily="34" charset="0"/>
                <a:ea typeface="Calibri" panose="020F0502020204030204" pitchFamily="34" charset="0"/>
                <a:cs typeface="Times New Roman" panose="02020603050405020304" pitchFamily="18" charset="0"/>
              </a:rPr>
              <a:t>, on the </a:t>
            </a: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rubber duck antenna</a:t>
            </a:r>
            <a:r>
              <a:rPr lang="en-US" sz="2600" kern="100" dirty="0">
                <a:effectLst/>
                <a:latin typeface="Arial" panose="020B0604020202020204" pitchFamily="34" charset="0"/>
                <a:ea typeface="Calibri" panose="020F0502020204030204" pitchFamily="34" charset="0"/>
                <a:cs typeface="Times New Roman" panose="02020603050405020304" pitchFamily="18" charset="0"/>
              </a:rPr>
              <a:t>, from </a:t>
            </a:r>
            <a:r>
              <a:rPr lang="en-US" sz="2600" b="1"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15 miles out of town</a:t>
            </a:r>
            <a:r>
              <a:rPr lang="en-US" sz="26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600" kern="100" dirty="0">
                <a:effectLst/>
                <a:latin typeface="Arial" panose="020B0604020202020204" pitchFamily="34" charset="0"/>
                <a:ea typeface="Calibri" panose="020F0502020204030204" pitchFamily="34" charset="0"/>
                <a:cs typeface="Times New Roman" panose="02020603050405020304" pitchFamily="18" charset="0"/>
              </a:rPr>
              <a:t>to report:</a:t>
            </a:r>
          </a:p>
          <a:p>
            <a:pPr marL="0" marR="0" indent="0">
              <a:spcBef>
                <a:spcPts val="0"/>
              </a:spcBef>
              <a:spcAft>
                <a:spcPts val="0"/>
              </a:spcAft>
              <a:buNone/>
            </a:pPr>
            <a:br>
              <a:rPr lang="en-US" sz="2300" kern="100" dirty="0">
                <a:effectLst/>
                <a:latin typeface="Arial" panose="020B0604020202020204" pitchFamily="34" charset="0"/>
                <a:ea typeface="Calibri" panose="020F0502020204030204" pitchFamily="34" charset="0"/>
                <a:cs typeface="Times New Roman" panose="02020603050405020304" pitchFamily="18" charset="0"/>
              </a:rPr>
            </a:br>
            <a:r>
              <a:rPr lang="en-US" sz="23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3400"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That </a:t>
            </a:r>
            <a:r>
              <a:rPr lang="en-US" sz="3400" b="1"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the wind just blew over the outhouse </a:t>
            </a:r>
            <a:r>
              <a:rPr lang="en-US" sz="3400" b="1" i="1"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with Grandma inside</a:t>
            </a:r>
            <a:r>
              <a:rPr lang="en-US" sz="3400"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t>
            </a:r>
            <a:br>
              <a:rPr lang="en-US" sz="3400"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br>
            <a:r>
              <a:rPr lang="en-US" sz="3400"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Grandma got confused after she rolled out of the outhouse and fell in the pit. </a:t>
            </a:r>
            <a:endParaRPr lang="en-US" sz="3100"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100" kern="100" dirty="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After 8 more broken transmissions</a:t>
            </a:r>
            <a:r>
              <a:rPr lang="en-US" sz="3100" kern="100" dirty="0">
                <a:solidFill>
                  <a:schemeClr val="accent5">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t>, you find out that </a:t>
            </a:r>
            <a:br>
              <a:rPr lang="en-US" sz="3100" kern="100" dirty="0">
                <a:solidFill>
                  <a:schemeClr val="accent5">
                    <a:lumMod val="40000"/>
                    <a:lumOff val="60000"/>
                  </a:schemeClr>
                </a:solidFill>
                <a:effectLst/>
                <a:latin typeface="Arial" panose="020B0604020202020204" pitchFamily="34" charset="0"/>
                <a:ea typeface="Calibri" panose="020F0502020204030204" pitchFamily="34" charset="0"/>
                <a:cs typeface="Times New Roman" panose="02020603050405020304" pitchFamily="18" charset="0"/>
              </a:rPr>
            </a:br>
            <a:r>
              <a:rPr lang="en-US" sz="3100" b="1"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Grandma is OK . . . "but she smells </a:t>
            </a:r>
            <a:r>
              <a:rPr lang="en-US" sz="3100" b="1" kern="100" dirty="0" err="1">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sumthin</a:t>
            </a:r>
            <a:r>
              <a:rPr lang="en-US" sz="3100" b="1" kern="100" dirty="0">
                <a:solidFill>
                  <a:schemeClr val="tx1">
                    <a:lumMod val="95000"/>
                  </a:schemeClr>
                </a:solidFill>
                <a:effectLst/>
                <a:latin typeface="Arial" panose="020B0604020202020204" pitchFamily="34" charset="0"/>
                <a:ea typeface="Calibri" panose="020F0502020204030204" pitchFamily="34" charset="0"/>
                <a:cs typeface="Times New Roman" panose="02020603050405020304" pitchFamily="18" charset="0"/>
              </a:rPr>
              <a:t>' awful!!!"  </a:t>
            </a:r>
          </a:p>
          <a:p>
            <a:pPr marL="0" marR="0" indent="0">
              <a:spcBef>
                <a:spcPts val="0"/>
              </a:spcBef>
              <a:spcAft>
                <a:spcPts val="0"/>
              </a:spcAft>
              <a:buNone/>
            </a:pPr>
            <a:r>
              <a:rPr lang="en-US" sz="23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900" b="1" kern="100" dirty="0">
                <a:effectLst/>
                <a:latin typeface="Arial" panose="020B0604020202020204" pitchFamily="34" charset="0"/>
                <a:ea typeface="Calibri" panose="020F0502020204030204" pitchFamily="34" charset="0"/>
                <a:cs typeface="Times New Roman" panose="02020603050405020304" pitchFamily="18" charset="0"/>
              </a:rPr>
              <a:t>Welcome to the first 15 minutes of an emergency net from inside a net control </a:t>
            </a:r>
          </a:p>
          <a:p>
            <a:pPr marL="0" marR="0" indent="0">
              <a:spcBef>
                <a:spcPts val="0"/>
              </a:spcBef>
              <a:spcAft>
                <a:spcPts val="0"/>
              </a:spcAft>
              <a:buNone/>
            </a:pPr>
            <a:r>
              <a:rPr lang="en-US" sz="2900" b="1" kern="100" dirty="0">
                <a:effectLst/>
                <a:latin typeface="Arial" panose="020B0604020202020204" pitchFamily="34" charset="0"/>
                <a:ea typeface="Calibri" panose="020F0502020204030204" pitchFamily="34" charset="0"/>
                <a:cs typeface="Times New Roman" panose="02020603050405020304" pitchFamily="18" charset="0"/>
              </a:rPr>
              <a:t>station.  </a:t>
            </a:r>
          </a:p>
          <a:p>
            <a:pPr marL="0" marR="0" indent="0">
              <a:spcBef>
                <a:spcPts val="0"/>
              </a:spcBef>
              <a:spcAft>
                <a:spcPts val="0"/>
              </a:spcAft>
              <a:buNone/>
            </a:pPr>
            <a:r>
              <a:rPr lang="en-US" sz="29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900" b="1" u="sng" kern="100" dirty="0">
                <a:effectLst/>
                <a:latin typeface="Arial" panose="020B0604020202020204" pitchFamily="34" charset="0"/>
                <a:ea typeface="Calibri" panose="020F0502020204030204" pitchFamily="34" charset="0"/>
                <a:cs typeface="Times New Roman" panose="02020603050405020304" pitchFamily="18" charset="0"/>
              </a:rPr>
              <a:t>Out on the Resource Net</a:t>
            </a:r>
            <a:r>
              <a:rPr lang="en-US" sz="2900" b="1" kern="100" dirty="0">
                <a:effectLst/>
                <a:latin typeface="Arial" panose="020B0604020202020204" pitchFamily="34" charset="0"/>
                <a:ea typeface="Calibri" panose="020F0502020204030204" pitchFamily="34" charset="0"/>
                <a:cs typeface="Times New Roman" panose="02020603050405020304" pitchFamily="18" charset="0"/>
              </a:rPr>
              <a:t>, there is much grumbling </a:t>
            </a:r>
            <a:r>
              <a:rPr lang="en-US" sz="2900" kern="100" dirty="0">
                <a:effectLst/>
                <a:latin typeface="Arial" panose="020B0604020202020204" pitchFamily="34" charset="0"/>
                <a:ea typeface="Calibri" panose="020F0502020204030204" pitchFamily="34" charset="0"/>
                <a:cs typeface="Times New Roman" panose="02020603050405020304" pitchFamily="18" charset="0"/>
              </a:rPr>
              <a:t>about going to bed ... because </a:t>
            </a:r>
          </a:p>
          <a:p>
            <a:pPr marL="0" marR="0" indent="0">
              <a:spcBef>
                <a:spcPts val="0"/>
              </a:spcBef>
              <a:spcAft>
                <a:spcPts val="0"/>
              </a:spcAft>
              <a:buNone/>
            </a:pPr>
            <a:r>
              <a:rPr lang="en-US" sz="2900" kern="100" dirty="0">
                <a:effectLst/>
                <a:latin typeface="Arial" panose="020B0604020202020204" pitchFamily="34" charset="0"/>
                <a:ea typeface="Calibri" panose="020F0502020204030204" pitchFamily="34" charset="0"/>
                <a:cs typeface="Times New Roman" panose="02020603050405020304" pitchFamily="18" charset="0"/>
              </a:rPr>
              <a:t>nothing is happening!!</a:t>
            </a: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500" kern="100" dirty="0">
                <a:effectLst/>
                <a:latin typeface="Arial" panose="020B0604020202020204" pitchFamily="34" charset="0"/>
                <a:ea typeface="Calibri" panose="020F0502020204030204" pitchFamily="34" charset="0"/>
                <a:cs typeface="Times New Roman" panose="02020603050405020304" pitchFamily="18" charset="0"/>
              </a:rPr>
              <a:t>By R. Bruce Winchell -N8UT </a:t>
            </a:r>
          </a:p>
          <a:p>
            <a:pPr marL="0" marR="0" indent="0">
              <a:spcBef>
                <a:spcPts val="0"/>
              </a:spcBef>
              <a:spcAft>
                <a:spcPts val="0"/>
              </a:spcAft>
              <a:buNone/>
            </a:pPr>
            <a:r>
              <a:rPr lang="en-US" sz="1500" kern="100" dirty="0">
                <a:effectLst/>
                <a:latin typeface="Arial" panose="020B0604020202020204" pitchFamily="34" charset="0"/>
                <a:ea typeface="Calibri" panose="020F0502020204030204" pitchFamily="34" charset="0"/>
                <a:cs typeface="Times New Roman" panose="02020603050405020304" pitchFamily="18" charset="0"/>
              </a:rPr>
              <a:t>(Adapted and Updated: 2/25/24)  </a:t>
            </a:r>
          </a:p>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Tree>
    <p:extLst>
      <p:ext uri="{BB962C8B-B14F-4D97-AF65-F5344CB8AC3E}">
        <p14:creationId xmlns:p14="http://schemas.microsoft.com/office/powerpoint/2010/main" val="3861631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90922-FA52-A879-B4E3-2B184E71B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353E6-A4FA-5E57-BFD1-1E496F8BC4A3}"/>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DBEA8368-641E-C47B-ECFE-49792B938AB2}"/>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
        <p:nvSpPr>
          <p:cNvPr id="3" name="TextBox 2">
            <a:extLst>
              <a:ext uri="{FF2B5EF4-FFF2-40B4-BE49-F238E27FC236}">
                <a16:creationId xmlns:a16="http://schemas.microsoft.com/office/drawing/2014/main" id="{0CCCF186-10BD-094C-A58A-7E98A6DBE7C2}"/>
              </a:ext>
            </a:extLst>
          </p:cNvPr>
          <p:cNvSpPr txBox="1"/>
          <p:nvPr/>
        </p:nvSpPr>
        <p:spPr>
          <a:xfrm>
            <a:off x="1701112" y="1166842"/>
            <a:ext cx="8789773" cy="5201424"/>
          </a:xfrm>
          <a:prstGeom prst="rect">
            <a:avLst/>
          </a:prstGeom>
          <a:noFill/>
        </p:spPr>
        <p:txBody>
          <a:bodyPr wrap="square" rtlCol="0">
            <a:spAutoFit/>
          </a:bodyPr>
          <a:lstStyle/>
          <a:p>
            <a:pPr algn="ctr"/>
            <a:r>
              <a:rPr lang="en-US" sz="16600" b="1" dirty="0">
                <a:solidFill>
                  <a:schemeClr val="accent5">
                    <a:lumMod val="40000"/>
                    <a:lumOff val="60000"/>
                  </a:schemeClr>
                </a:solidFill>
              </a:rPr>
              <a:t>Q &amp; A</a:t>
            </a:r>
          </a:p>
          <a:p>
            <a:pPr algn="ctr"/>
            <a:r>
              <a:rPr lang="en-US" sz="16600" b="1" dirty="0">
                <a:solidFill>
                  <a:schemeClr val="accent5">
                    <a:lumMod val="40000"/>
                    <a:lumOff val="60000"/>
                  </a:schemeClr>
                </a:solidFill>
              </a:rPr>
              <a:t>Time</a:t>
            </a:r>
          </a:p>
        </p:txBody>
      </p:sp>
    </p:spTree>
    <p:extLst>
      <p:ext uri="{BB962C8B-B14F-4D97-AF65-F5344CB8AC3E}">
        <p14:creationId xmlns:p14="http://schemas.microsoft.com/office/powerpoint/2010/main" val="2010717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15BB0-EC7C-A1AF-4C52-618E91E91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EB6F2-D722-4D22-2F16-5CF95211BEA1}"/>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6A7F0F19-E4BC-3E29-6768-179047761F0E}"/>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pic>
        <p:nvPicPr>
          <p:cNvPr id="5" name="Picture 4" descr="A logo for a radio emergency service&#10;&#10;Description automatically generated">
            <a:extLst>
              <a:ext uri="{FF2B5EF4-FFF2-40B4-BE49-F238E27FC236}">
                <a16:creationId xmlns:a16="http://schemas.microsoft.com/office/drawing/2014/main" id="{64F646D9-0E8D-BD5C-6173-AD2F35EC4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147762"/>
            <a:ext cx="4762500" cy="4562475"/>
          </a:xfrm>
          <a:prstGeom prst="rect">
            <a:avLst/>
          </a:prstGeom>
        </p:spPr>
      </p:pic>
    </p:spTree>
    <p:extLst>
      <p:ext uri="{BB962C8B-B14F-4D97-AF65-F5344CB8AC3E}">
        <p14:creationId xmlns:p14="http://schemas.microsoft.com/office/powerpoint/2010/main" val="991798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785A3-998D-4A84-D93A-864762BB2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FA0A8-9C70-7873-A94D-8830D745281B}"/>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3F855DD8-1DA6-0D3E-AE02-F40BB472D376}"/>
              </a:ext>
            </a:extLst>
          </p:cNvPr>
          <p:cNvSpPr>
            <a:spLocks noGrp="1"/>
          </p:cNvSpPr>
          <p:nvPr>
            <p:ph idx="1"/>
          </p:nvPr>
        </p:nvSpPr>
        <p:spPr>
          <a:xfrm>
            <a:off x="609600" y="588539"/>
            <a:ext cx="10663281" cy="5647504"/>
          </a:xfrm>
        </p:spPr>
        <p:txBody>
          <a:bodyPr>
            <a:normAutofit/>
          </a:bodyPr>
          <a:lstStyle/>
          <a:p>
            <a:pPr marL="0" marR="0" indent="0">
              <a:spcBef>
                <a:spcPts val="0"/>
              </a:spcBef>
              <a:spcAft>
                <a:spcPts val="0"/>
              </a:spcAft>
              <a:buNone/>
            </a:pPr>
            <a:endParaRPr lang="en-US" sz="1800" b="1"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en-US" sz="1800" dirty="0"/>
          </a:p>
        </p:txBody>
      </p:sp>
    </p:spTree>
    <p:extLst>
      <p:ext uri="{BB962C8B-B14F-4D97-AF65-F5344CB8AC3E}">
        <p14:creationId xmlns:p14="http://schemas.microsoft.com/office/powerpoint/2010/main" val="7846229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77F82-24A1-5CD5-B2AE-F8D7370107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8B59D-6C40-72AD-B061-2CED83686D05}"/>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4" name="Content Placeholder 3">
            <a:extLst>
              <a:ext uri="{FF2B5EF4-FFF2-40B4-BE49-F238E27FC236}">
                <a16:creationId xmlns:a16="http://schemas.microsoft.com/office/drawing/2014/main" id="{ABCB7FA1-AC81-3011-1547-E3542672F97C}"/>
              </a:ext>
            </a:extLst>
          </p:cNvPr>
          <p:cNvSpPr>
            <a:spLocks noGrp="1"/>
          </p:cNvSpPr>
          <p:nvPr>
            <p:ph idx="1"/>
          </p:nvPr>
        </p:nvSpPr>
        <p:spPr>
          <a:xfrm>
            <a:off x="609600" y="588539"/>
            <a:ext cx="10663281" cy="5647504"/>
          </a:xfrm>
        </p:spPr>
        <p:txBody>
          <a:bodyPr>
            <a:normAutofit/>
          </a:bodyPr>
          <a:lstStyle/>
          <a:p>
            <a:r>
              <a:rPr lang="en-US" sz="6000" dirty="0"/>
              <a:t>MORE </a:t>
            </a:r>
            <a:r>
              <a:rPr lang="en-US" sz="6000" dirty="0" err="1"/>
              <a:t>MORE</a:t>
            </a:r>
            <a:r>
              <a:rPr lang="en-US" sz="6000" dirty="0"/>
              <a:t> </a:t>
            </a:r>
            <a:r>
              <a:rPr lang="en-US" sz="6000" dirty="0" err="1"/>
              <a:t>MORE</a:t>
            </a:r>
            <a:r>
              <a:rPr lang="en-US" sz="6000" dirty="0"/>
              <a:t> </a:t>
            </a:r>
            <a:r>
              <a:rPr lang="en-US" sz="6000" dirty="0" err="1"/>
              <a:t>MORE</a:t>
            </a:r>
            <a:endParaRPr lang="en-US" sz="6000" dirty="0"/>
          </a:p>
        </p:txBody>
      </p:sp>
    </p:spTree>
    <p:extLst>
      <p:ext uri="{BB962C8B-B14F-4D97-AF65-F5344CB8AC3E}">
        <p14:creationId xmlns:p14="http://schemas.microsoft.com/office/powerpoint/2010/main" val="119665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4B810-5972-057D-4CBB-61C55A2FDA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BC840-972A-0F5B-3C5B-E8C1858AF6F8}"/>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3" name="Content Placeholder 2">
            <a:extLst>
              <a:ext uri="{FF2B5EF4-FFF2-40B4-BE49-F238E27FC236}">
                <a16:creationId xmlns:a16="http://schemas.microsoft.com/office/drawing/2014/main" id="{F8CB4D56-5A2B-C5E5-8C0D-5C2E1E78686C}"/>
              </a:ext>
            </a:extLst>
          </p:cNvPr>
          <p:cNvSpPr>
            <a:spLocks noGrp="1"/>
          </p:cNvSpPr>
          <p:nvPr>
            <p:ph idx="1"/>
          </p:nvPr>
        </p:nvSpPr>
        <p:spPr>
          <a:xfrm>
            <a:off x="614948" y="761243"/>
            <a:ext cx="10962103" cy="5972066"/>
          </a:xfrm>
        </p:spPr>
        <p:txBody>
          <a:bodyPr/>
          <a:lstStyle/>
          <a:p>
            <a:pPr marL="0" indent="0" algn="ctr">
              <a:lnSpc>
                <a:spcPct val="100000"/>
              </a:lnSpc>
              <a:spcBef>
                <a:spcPts val="0"/>
              </a:spcBef>
              <a:spcAft>
                <a:spcPts val="600"/>
              </a:spcAft>
              <a:buNone/>
            </a:pPr>
            <a:br>
              <a:rPr lang="en-US" dirty="0"/>
            </a:br>
            <a:r>
              <a:rPr lang="en-US" sz="4800" dirty="0"/>
              <a:t>When in Trouble </a:t>
            </a:r>
          </a:p>
          <a:p>
            <a:pPr marL="0" indent="0" algn="ctr">
              <a:buNone/>
            </a:pPr>
            <a:r>
              <a:rPr lang="en-US" sz="4800" dirty="0"/>
              <a:t>Or in Doubt</a:t>
            </a:r>
          </a:p>
          <a:p>
            <a:pPr marL="0" indent="0" algn="ctr">
              <a:buNone/>
            </a:pPr>
            <a:r>
              <a:rPr lang="en-US" sz="4800" dirty="0"/>
              <a:t>Run in Circles</a:t>
            </a:r>
          </a:p>
          <a:p>
            <a:pPr marL="0" indent="0" algn="ctr">
              <a:buNone/>
            </a:pPr>
            <a:r>
              <a:rPr lang="en-US" sz="4800" dirty="0"/>
              <a:t>SCREAM and SHOUT</a:t>
            </a:r>
          </a:p>
          <a:p>
            <a:pPr marL="0" indent="0" algn="ctr">
              <a:buNone/>
            </a:pPr>
            <a:endParaRPr lang="en-US" sz="3600" dirty="0"/>
          </a:p>
          <a:p>
            <a:endParaRPr lang="en-US" dirty="0"/>
          </a:p>
        </p:txBody>
      </p:sp>
    </p:spTree>
    <p:extLst>
      <p:ext uri="{BB962C8B-B14F-4D97-AF65-F5344CB8AC3E}">
        <p14:creationId xmlns:p14="http://schemas.microsoft.com/office/powerpoint/2010/main" val="47424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B95DA-8973-B319-A27A-CD985AA29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9CBEC-D304-D2F6-3BE1-84B82594214A}"/>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pic>
        <p:nvPicPr>
          <p:cNvPr id="5" name="Content Placeholder 4" descr="A red sign with white text&#10;&#10;Description automatically generated">
            <a:extLst>
              <a:ext uri="{FF2B5EF4-FFF2-40B4-BE49-F238E27FC236}">
                <a16:creationId xmlns:a16="http://schemas.microsoft.com/office/drawing/2014/main" id="{6EE6D6ED-0500-0F18-B457-A3F9EEF747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4408" y="1515762"/>
            <a:ext cx="7951978" cy="4596713"/>
          </a:xfrm>
        </p:spPr>
      </p:pic>
    </p:spTree>
    <p:extLst>
      <p:ext uri="{BB962C8B-B14F-4D97-AF65-F5344CB8AC3E}">
        <p14:creationId xmlns:p14="http://schemas.microsoft.com/office/powerpoint/2010/main" val="398450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FE57-E906-B0F6-FF6E-B56DEFEDA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E60DF-840D-BAA3-5CA8-5C98FA52321A}"/>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3" name="Content Placeholder 2">
            <a:extLst>
              <a:ext uri="{FF2B5EF4-FFF2-40B4-BE49-F238E27FC236}">
                <a16:creationId xmlns:a16="http://schemas.microsoft.com/office/drawing/2014/main" id="{6E7281D0-345B-9515-E88F-0649BFA99F88}"/>
              </a:ext>
            </a:extLst>
          </p:cNvPr>
          <p:cNvSpPr>
            <a:spLocks noGrp="1"/>
          </p:cNvSpPr>
          <p:nvPr>
            <p:ph idx="1"/>
          </p:nvPr>
        </p:nvSpPr>
        <p:spPr>
          <a:xfrm>
            <a:off x="614948" y="761243"/>
            <a:ext cx="10962103" cy="5972066"/>
          </a:xfrm>
        </p:spPr>
        <p:txBody>
          <a:bodyPr/>
          <a:lstStyle/>
          <a:p>
            <a:pPr marL="0" indent="0">
              <a:buNone/>
            </a:pPr>
            <a:r>
              <a:rPr lang="en-US" sz="3200" dirty="0"/>
              <a:t>The Reality is that in ARES, </a:t>
            </a:r>
          </a:p>
          <a:p>
            <a:pPr marL="0" indent="0">
              <a:buNone/>
            </a:pPr>
            <a:r>
              <a:rPr lang="en-US" sz="3200" dirty="0"/>
              <a:t>in order to Handle The “</a:t>
            </a:r>
            <a:r>
              <a:rPr lang="en-US" sz="3200" b="1" dirty="0">
                <a:solidFill>
                  <a:schemeClr val="accent6">
                    <a:lumMod val="60000"/>
                    <a:lumOff val="40000"/>
                  </a:schemeClr>
                </a:solidFill>
              </a:rPr>
              <a:t>Excitement</a:t>
            </a:r>
            <a:r>
              <a:rPr lang="en-US" sz="3200" b="1" dirty="0"/>
              <a:t>”, </a:t>
            </a:r>
          </a:p>
          <a:p>
            <a:pPr marL="0" indent="0" algn="ctr">
              <a:buNone/>
            </a:pPr>
            <a:r>
              <a:rPr lang="en-US" sz="3200" b="1" dirty="0"/>
              <a:t>We</a:t>
            </a:r>
            <a:endParaRPr lang="en-US" dirty="0"/>
          </a:p>
          <a:p>
            <a:pPr marL="0" indent="0" algn="ctr">
              <a:buNone/>
            </a:pPr>
            <a:r>
              <a:rPr lang="en-US" sz="4000" b="1" dirty="0"/>
              <a:t>Build  </a:t>
            </a:r>
            <a:r>
              <a:rPr lang="en-US" sz="4000" b="1" dirty="0">
                <a:solidFill>
                  <a:schemeClr val="tx1">
                    <a:lumMod val="85000"/>
                  </a:schemeClr>
                </a:solidFill>
              </a:rPr>
              <a:t>SKILLS</a:t>
            </a:r>
          </a:p>
          <a:p>
            <a:pPr marL="0" indent="0" algn="ctr">
              <a:buNone/>
            </a:pPr>
            <a:r>
              <a:rPr lang="en-US" sz="4000" b="1" dirty="0"/>
              <a:t>Develop  </a:t>
            </a:r>
            <a:r>
              <a:rPr lang="en-US" sz="4000" b="1" dirty="0">
                <a:solidFill>
                  <a:schemeClr val="accent6">
                    <a:lumMod val="40000"/>
                    <a:lumOff val="60000"/>
                  </a:schemeClr>
                </a:solidFill>
              </a:rPr>
              <a:t>METHODS </a:t>
            </a:r>
          </a:p>
          <a:p>
            <a:pPr marL="0" indent="0" algn="ctr">
              <a:buNone/>
            </a:pPr>
            <a:r>
              <a:rPr lang="en-US" sz="4000" b="1" dirty="0"/>
              <a:t>Establish  </a:t>
            </a:r>
            <a:r>
              <a:rPr lang="en-US" sz="4000" b="1" dirty="0">
                <a:solidFill>
                  <a:schemeClr val="accent1"/>
                </a:solidFill>
              </a:rPr>
              <a:t>PROCEDURES</a:t>
            </a:r>
            <a:endParaRPr lang="en-US" sz="4000" b="1" dirty="0"/>
          </a:p>
          <a:p>
            <a:pPr marL="0" indent="0" algn="ctr">
              <a:buNone/>
            </a:pPr>
            <a:r>
              <a:rPr lang="en-US" sz="5400" b="1" dirty="0">
                <a:solidFill>
                  <a:srgbClr val="FFFF00"/>
                </a:solidFill>
                <a:latin typeface="+mj-lt"/>
              </a:rPr>
              <a:t>To Get The Job Done</a:t>
            </a:r>
            <a:endParaRPr lang="en-US" sz="4000" b="1" dirty="0">
              <a:solidFill>
                <a:srgbClr val="FFFF00"/>
              </a:solidFill>
              <a:latin typeface="+mj-lt"/>
            </a:endParaRPr>
          </a:p>
          <a:p>
            <a:pPr marL="0" indent="0">
              <a:buNone/>
            </a:pPr>
            <a:endParaRPr lang="en-US" dirty="0"/>
          </a:p>
        </p:txBody>
      </p:sp>
    </p:spTree>
    <p:extLst>
      <p:ext uri="{BB962C8B-B14F-4D97-AF65-F5344CB8AC3E}">
        <p14:creationId xmlns:p14="http://schemas.microsoft.com/office/powerpoint/2010/main" val="276621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06B66-1903-A621-7A22-83E3B53C0A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24569-A3B2-66D5-C260-7F9A540D3408}"/>
              </a:ext>
            </a:extLst>
          </p:cNvPr>
          <p:cNvSpPr>
            <a:spLocks noGrp="1"/>
          </p:cNvSpPr>
          <p:nvPr>
            <p:ph type="title"/>
          </p:nvPr>
        </p:nvSpPr>
        <p:spPr>
          <a:xfrm>
            <a:off x="919119" y="-297401"/>
            <a:ext cx="10353761" cy="1326321"/>
          </a:xfrm>
        </p:spPr>
        <p:txBody>
          <a:bodyPr>
            <a:normAutofit/>
          </a:bodyPr>
          <a:lstStyle/>
          <a:p>
            <a:r>
              <a:rPr lang="en-US" sz="1600" b="0" dirty="0">
                <a:latin typeface="Arial" panose="020B0604020202020204" pitchFamily="34" charset="0"/>
                <a:cs typeface="Arial" panose="020B0604020202020204" pitchFamily="34" charset="0"/>
              </a:rPr>
              <a:t>ARRL - ARES Net Control Operator Workshop (03/02/24)</a:t>
            </a:r>
          </a:p>
        </p:txBody>
      </p:sp>
      <p:sp>
        <p:nvSpPr>
          <p:cNvPr id="3" name="Content Placeholder 2">
            <a:extLst>
              <a:ext uri="{FF2B5EF4-FFF2-40B4-BE49-F238E27FC236}">
                <a16:creationId xmlns:a16="http://schemas.microsoft.com/office/drawing/2014/main" id="{09F66838-7A13-D20B-7EE8-4D30303109E1}"/>
              </a:ext>
            </a:extLst>
          </p:cNvPr>
          <p:cNvSpPr>
            <a:spLocks noGrp="1"/>
          </p:cNvSpPr>
          <p:nvPr>
            <p:ph idx="1"/>
          </p:nvPr>
        </p:nvSpPr>
        <p:spPr>
          <a:xfrm>
            <a:off x="614948" y="761243"/>
            <a:ext cx="10962103" cy="5972066"/>
          </a:xfrm>
        </p:spPr>
        <p:txBody>
          <a:bodyPr>
            <a:normAutofit fontScale="92500" lnSpcReduction="20000"/>
          </a:bodyPr>
          <a:lstStyle/>
          <a:p>
            <a:pPr marL="0" indent="0">
              <a:buNone/>
            </a:pPr>
            <a:r>
              <a:rPr lang="en-US" sz="4800" b="1" dirty="0">
                <a:solidFill>
                  <a:srgbClr val="FFFF00"/>
                </a:solidFill>
              </a:rPr>
              <a:t>4  TYPES  OF  NETS</a:t>
            </a:r>
            <a:endParaRPr lang="en-US" dirty="0"/>
          </a:p>
          <a:p>
            <a:pPr>
              <a:spcAft>
                <a:spcPts val="600"/>
              </a:spcAft>
            </a:pPr>
            <a:r>
              <a:rPr lang="en-US" sz="6000" b="1" dirty="0">
                <a:latin typeface="+mj-lt"/>
              </a:rPr>
              <a:t> </a:t>
            </a:r>
            <a:r>
              <a:rPr lang="en-US" sz="4800" b="1" dirty="0">
                <a:latin typeface="+mj-lt"/>
              </a:rPr>
              <a:t>Open </a:t>
            </a:r>
            <a:r>
              <a:rPr lang="en-US" sz="4800" dirty="0">
                <a:latin typeface="+mj-lt"/>
              </a:rPr>
              <a:t>(lightly moderated) </a:t>
            </a:r>
            <a:r>
              <a:rPr lang="en-US" sz="4800" b="1" dirty="0">
                <a:latin typeface="+mj-lt"/>
              </a:rPr>
              <a:t>Nets </a:t>
            </a:r>
          </a:p>
          <a:p>
            <a:pPr>
              <a:spcAft>
                <a:spcPts val="600"/>
              </a:spcAft>
            </a:pPr>
            <a:r>
              <a:rPr lang="en-US" sz="4800" b="1" dirty="0">
                <a:latin typeface="+mj-lt"/>
              </a:rPr>
              <a:t> </a:t>
            </a:r>
            <a:r>
              <a:rPr lang="en-US" sz="4800" b="1" dirty="0">
                <a:effectLst/>
                <a:latin typeface="Arial" panose="020B0604020202020204" pitchFamily="34" charset="0"/>
                <a:cs typeface="Times New Roman" panose="02020603050405020304" pitchFamily="18" charset="0"/>
              </a:rPr>
              <a:t>R</a:t>
            </a:r>
            <a:r>
              <a:rPr lang="en-US" sz="4800" b="1" dirty="0">
                <a:effectLst/>
                <a:latin typeface="Arial" panose="020B0604020202020204" pitchFamily="34" charset="0"/>
                <a:ea typeface="Aptos" panose="020B0004020202020204" pitchFamily="34" charset="0"/>
                <a:cs typeface="Times New Roman" panose="02020603050405020304" pitchFamily="18" charset="0"/>
              </a:rPr>
              <a:t>egular Weekly </a:t>
            </a:r>
            <a:r>
              <a:rPr lang="en-US" sz="4800" dirty="0">
                <a:latin typeface="+mj-lt"/>
              </a:rPr>
              <a:t>(Formal</a:t>
            </a:r>
            <a:r>
              <a:rPr lang="en-US" sz="4800" dirty="0">
                <a:solidFill>
                  <a:srgbClr val="FFFF00"/>
                </a:solidFill>
                <a:latin typeface="+mj-lt"/>
              </a:rPr>
              <a:t>*</a:t>
            </a:r>
            <a:r>
              <a:rPr lang="en-US" sz="4800" dirty="0">
                <a:latin typeface="+mj-lt"/>
              </a:rPr>
              <a:t>) </a:t>
            </a:r>
            <a:r>
              <a:rPr lang="en-US" sz="4800" b="1" dirty="0">
                <a:latin typeface="+mj-lt"/>
              </a:rPr>
              <a:t>Nets</a:t>
            </a:r>
          </a:p>
          <a:p>
            <a:pPr>
              <a:spcAft>
                <a:spcPts val="600"/>
              </a:spcAft>
            </a:pPr>
            <a:r>
              <a:rPr lang="en-US" sz="4800" b="1" dirty="0">
                <a:latin typeface="+mj-lt"/>
              </a:rPr>
              <a:t> </a:t>
            </a:r>
            <a:r>
              <a:rPr lang="en-US" sz="4800" b="1" dirty="0">
                <a:solidFill>
                  <a:schemeClr val="tx2"/>
                </a:solidFill>
                <a:latin typeface="+mj-lt"/>
              </a:rPr>
              <a:t>Public Service Event </a:t>
            </a:r>
            <a:r>
              <a:rPr lang="en-US" sz="4800" dirty="0">
                <a:solidFill>
                  <a:schemeClr val="tx2"/>
                </a:solidFill>
                <a:latin typeface="+mj-lt"/>
              </a:rPr>
              <a:t>(Formal*) </a:t>
            </a:r>
            <a:r>
              <a:rPr lang="en-US" sz="4800" b="1" dirty="0">
                <a:solidFill>
                  <a:schemeClr val="tx2"/>
                </a:solidFill>
                <a:latin typeface="+mj-lt"/>
              </a:rPr>
              <a:t>Nets</a:t>
            </a:r>
          </a:p>
          <a:p>
            <a:r>
              <a:rPr lang="en-US" sz="4800" b="1" dirty="0">
                <a:latin typeface="+mj-lt"/>
              </a:rPr>
              <a:t> </a:t>
            </a:r>
            <a:r>
              <a:rPr lang="en-US" sz="4800" b="1" dirty="0">
                <a:solidFill>
                  <a:schemeClr val="tx2">
                    <a:lumMod val="75000"/>
                  </a:schemeClr>
                </a:solidFill>
                <a:effectLst/>
                <a:latin typeface="Arial" panose="020B0604020202020204" pitchFamily="34" charset="0"/>
                <a:cs typeface="Times New Roman" panose="02020603050405020304" pitchFamily="18" charset="0"/>
              </a:rPr>
              <a:t>I</a:t>
            </a:r>
            <a:r>
              <a:rPr lang="en-US" sz="4800" b="1"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ncident / Emergency / </a:t>
            </a:r>
            <a:r>
              <a:rPr lang="en-US" sz="4800" b="1" dirty="0">
                <a:solidFill>
                  <a:schemeClr val="tx2">
                    <a:lumMod val="75000"/>
                  </a:schemeClr>
                </a:solidFill>
                <a:latin typeface="+mj-lt"/>
              </a:rPr>
              <a:t>Disaster </a:t>
            </a:r>
          </a:p>
          <a:p>
            <a:pPr marL="0" indent="0">
              <a:spcBef>
                <a:spcPts val="0"/>
              </a:spcBef>
              <a:spcAft>
                <a:spcPts val="1200"/>
              </a:spcAft>
              <a:buNone/>
            </a:pPr>
            <a:r>
              <a:rPr lang="en-US" sz="4800" b="1" i="1" dirty="0">
                <a:latin typeface="+mj-lt"/>
              </a:rPr>
              <a:t>                              (</a:t>
            </a:r>
            <a:r>
              <a:rPr lang="en-US" sz="4800" b="1" i="1" dirty="0">
                <a:solidFill>
                  <a:schemeClr val="accent6">
                    <a:lumMod val="60000"/>
                    <a:lumOff val="40000"/>
                  </a:schemeClr>
                </a:solidFill>
                <a:latin typeface="+mj-lt"/>
              </a:rPr>
              <a:t>Oh, SHIT!</a:t>
            </a:r>
            <a:r>
              <a:rPr lang="en-US" sz="4800" i="1" dirty="0">
                <a:solidFill>
                  <a:srgbClr val="FFFF00"/>
                </a:solidFill>
                <a:latin typeface="+mj-lt"/>
              </a:rPr>
              <a:t>*</a:t>
            </a:r>
            <a:r>
              <a:rPr lang="en-US" sz="4800" b="1" i="1" dirty="0">
                <a:latin typeface="+mj-lt"/>
              </a:rPr>
              <a:t>) </a:t>
            </a:r>
            <a:r>
              <a:rPr lang="en-US" sz="4800" b="1" dirty="0">
                <a:solidFill>
                  <a:schemeClr val="tx2">
                    <a:lumMod val="75000"/>
                  </a:schemeClr>
                </a:solidFill>
                <a:latin typeface="+mj-lt"/>
              </a:rPr>
              <a:t>Nets</a:t>
            </a:r>
          </a:p>
          <a:p>
            <a:pPr marL="0" indent="0">
              <a:buNone/>
            </a:pPr>
            <a:r>
              <a:rPr lang="en-US" sz="2600" b="1" dirty="0">
                <a:solidFill>
                  <a:srgbClr val="FFFF00"/>
                </a:solidFill>
                <a:latin typeface="+mj-lt"/>
              </a:rPr>
              <a:t>* “Directed” Nets</a:t>
            </a:r>
          </a:p>
        </p:txBody>
      </p:sp>
    </p:spTree>
    <p:extLst>
      <p:ext uri="{BB962C8B-B14F-4D97-AF65-F5344CB8AC3E}">
        <p14:creationId xmlns:p14="http://schemas.microsoft.com/office/powerpoint/2010/main" val="504420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409</TotalTime>
  <Words>5771</Words>
  <Application>Microsoft Office PowerPoint</Application>
  <PresentationFormat>Widescreen</PresentationFormat>
  <Paragraphs>541</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Aptos Display</vt:lpstr>
      <vt:lpstr>Arial</vt:lpstr>
      <vt:lpstr>Bookman Old Style</vt:lpstr>
      <vt:lpstr>Calibri</vt:lpstr>
      <vt:lpstr>Lato</vt:lpstr>
      <vt:lpstr>Open Sans</vt:lpstr>
      <vt:lpstr>Rockwell</vt:lpstr>
      <vt:lpstr>Times New Roman</vt:lpstr>
      <vt:lpstr>Wingdings</vt:lpstr>
      <vt:lpstr>Damask</vt:lpstr>
      <vt:lpstr>ARES  Net Control Operator Workshop  March 02, 2024 </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lpstr>ARRL - ARES Net Control Operator Workshop (03/02/24)</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S</dc:creator>
  <cp:lastModifiedBy>Douglas S</cp:lastModifiedBy>
  <cp:revision>13</cp:revision>
  <dcterms:created xsi:type="dcterms:W3CDTF">2024-03-01T14:32:50Z</dcterms:created>
  <dcterms:modified xsi:type="dcterms:W3CDTF">2024-03-02T11:41:56Z</dcterms:modified>
</cp:coreProperties>
</file>