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0"/>
  </p:notesMasterIdLst>
  <p:sldIdLst>
    <p:sldId id="351" r:id="rId2"/>
    <p:sldId id="256" r:id="rId3"/>
    <p:sldId id="257" r:id="rId4"/>
    <p:sldId id="259" r:id="rId5"/>
    <p:sldId id="357" r:id="rId6"/>
    <p:sldId id="260" r:id="rId7"/>
    <p:sldId id="286" r:id="rId8"/>
    <p:sldId id="277" r:id="rId9"/>
    <p:sldId id="339" r:id="rId10"/>
    <p:sldId id="279" r:id="rId11"/>
    <p:sldId id="280" r:id="rId12"/>
    <p:sldId id="281" r:id="rId13"/>
    <p:sldId id="282" r:id="rId14"/>
    <p:sldId id="283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40" r:id="rId24"/>
    <p:sldId id="341" r:id="rId25"/>
    <p:sldId id="355" r:id="rId26"/>
    <p:sldId id="356" r:id="rId27"/>
    <p:sldId id="354" r:id="rId28"/>
    <p:sldId id="264" r:id="rId29"/>
    <p:sldId id="265" r:id="rId30"/>
    <p:sldId id="326" r:id="rId31"/>
    <p:sldId id="330" r:id="rId32"/>
    <p:sldId id="334" r:id="rId33"/>
    <p:sldId id="329" r:id="rId34"/>
    <p:sldId id="327" r:id="rId35"/>
    <p:sldId id="331" r:id="rId36"/>
    <p:sldId id="335" r:id="rId37"/>
    <p:sldId id="328" r:id="rId38"/>
    <p:sldId id="332" r:id="rId39"/>
    <p:sldId id="333" r:id="rId40"/>
    <p:sldId id="284" r:id="rId41"/>
    <p:sldId id="268" r:id="rId42"/>
    <p:sldId id="325" r:id="rId43"/>
    <p:sldId id="352" r:id="rId44"/>
    <p:sldId id="366" r:id="rId45"/>
    <p:sldId id="324" r:id="rId46"/>
    <p:sldId id="338" r:id="rId47"/>
    <p:sldId id="337" r:id="rId48"/>
    <p:sldId id="315" r:id="rId49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130000"/>
      </a:lnSpc>
      <a:spcBef>
        <a:spcPct val="0"/>
      </a:spcBef>
      <a:spcAft>
        <a:spcPct val="0"/>
      </a:spcAft>
      <a:defRPr sz="1200" b="1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130000"/>
      </a:lnSpc>
      <a:spcBef>
        <a:spcPct val="0"/>
      </a:spcBef>
      <a:spcAft>
        <a:spcPct val="0"/>
      </a:spcAft>
      <a:defRPr sz="1200" b="1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130000"/>
      </a:lnSpc>
      <a:spcBef>
        <a:spcPct val="0"/>
      </a:spcBef>
      <a:spcAft>
        <a:spcPct val="0"/>
      </a:spcAft>
      <a:defRPr sz="1200" b="1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130000"/>
      </a:lnSpc>
      <a:spcBef>
        <a:spcPct val="0"/>
      </a:spcBef>
      <a:spcAft>
        <a:spcPct val="0"/>
      </a:spcAft>
      <a:defRPr sz="1200" b="1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130000"/>
      </a:lnSpc>
      <a:spcBef>
        <a:spcPct val="0"/>
      </a:spcBef>
      <a:spcAft>
        <a:spcPct val="0"/>
      </a:spcAft>
      <a:defRPr sz="1200" b="1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66FF33"/>
    <a:srgbClr val="99FF66"/>
    <a:srgbClr val="FF9900"/>
    <a:srgbClr val="FFFFCC"/>
    <a:srgbClr val="FFFF66"/>
    <a:srgbClr val="FF3300"/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529" autoAdjust="0"/>
  </p:normalViewPr>
  <p:slideViewPr>
    <p:cSldViewPr>
      <p:cViewPr>
        <p:scale>
          <a:sx n="75" d="100"/>
          <a:sy n="75" d="100"/>
        </p:scale>
        <p:origin x="120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230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1B8A391-F50E-449B-B522-58980C0FA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71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A481A7B7-9780-4B07-BCBF-362ED5A49822}" type="slidenum">
              <a:rPr lang="en-US" b="0">
                <a:solidFill>
                  <a:schemeClr val="tx1"/>
                </a:solidFill>
              </a:rPr>
              <a:pPr eaLnBrk="1" hangingPunct="1"/>
              <a:t>2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5BE4A303-4F4A-4D26-BC66-818F56AD5477}" type="slidenum">
              <a:rPr lang="en-US" b="0">
                <a:solidFill>
                  <a:schemeClr val="tx1"/>
                </a:solidFill>
              </a:rPr>
              <a:pPr eaLnBrk="1" hangingPunct="1"/>
              <a:t>12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9FBCADFE-44D4-49E1-AACD-D123BD54CC4E}" type="slidenum">
              <a:rPr lang="en-US" b="0">
                <a:solidFill>
                  <a:schemeClr val="tx1"/>
                </a:solidFill>
              </a:rPr>
              <a:pPr eaLnBrk="1" hangingPunct="1"/>
              <a:t>13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AD7007AD-9741-4ACD-9045-3C1B87EB0274}" type="slidenum">
              <a:rPr lang="en-US" b="0">
                <a:solidFill>
                  <a:schemeClr val="tx1"/>
                </a:solidFill>
              </a:rPr>
              <a:pPr eaLnBrk="1" hangingPunct="1"/>
              <a:t>14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8A391-F50E-449B-B522-58980C0FAF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6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A4D57F2B-6231-490A-BE53-334F3E2862A8}" type="slidenum">
              <a:rPr lang="en-US" b="0">
                <a:solidFill>
                  <a:schemeClr val="tx1"/>
                </a:solidFill>
              </a:rPr>
              <a:pPr eaLnBrk="1" hangingPunct="1"/>
              <a:t>28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6D43D462-F999-405A-B055-DEC57C429FBD}" type="slidenum">
              <a:rPr lang="en-US" b="0">
                <a:solidFill>
                  <a:schemeClr val="tx1"/>
                </a:solidFill>
              </a:rPr>
              <a:pPr eaLnBrk="1" hangingPunct="1"/>
              <a:t>29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8B65285C-E41B-4DB0-948E-F0E9C980D3D0}" type="slidenum">
              <a:rPr lang="en-US" b="0">
                <a:solidFill>
                  <a:schemeClr val="tx1"/>
                </a:solidFill>
              </a:rPr>
              <a:pPr eaLnBrk="1" hangingPunct="1"/>
              <a:t>40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7B1BFD14-9DC4-4F09-8A0F-3C50A7024FEA}" type="slidenum">
              <a:rPr lang="en-US" b="0">
                <a:solidFill>
                  <a:schemeClr val="tx1"/>
                </a:solidFill>
              </a:rPr>
              <a:pPr eaLnBrk="1" hangingPunct="1"/>
              <a:t>41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AD7007AD-9741-4ACD-9045-3C1B87EB0274}" type="slidenum">
              <a:rPr lang="en-US" b="0">
                <a:solidFill>
                  <a:schemeClr val="tx1"/>
                </a:solidFill>
              </a:rPr>
              <a:pPr eaLnBrk="1" hangingPunct="1"/>
              <a:t>43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AD7007AD-9741-4ACD-9045-3C1B87EB0274}" type="slidenum">
              <a:rPr lang="en-US" b="0">
                <a:solidFill>
                  <a:schemeClr val="tx1"/>
                </a:solidFill>
              </a:rPr>
              <a:pPr eaLnBrk="1" hangingPunct="1"/>
              <a:t>44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B701F8D1-21DF-4EF3-81D2-A458D27753B4}" type="slidenum">
              <a:rPr lang="en-US" b="0">
                <a:solidFill>
                  <a:schemeClr val="tx1"/>
                </a:solidFill>
              </a:rPr>
              <a:pPr eaLnBrk="1" hangingPunct="1"/>
              <a:t>3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BE56F4E0-7D85-4DE7-8D10-97CEBB841E34}" type="slidenum">
              <a:rPr lang="en-US" b="0">
                <a:solidFill>
                  <a:schemeClr val="tx1"/>
                </a:solidFill>
              </a:rPr>
              <a:pPr eaLnBrk="1" hangingPunct="1"/>
              <a:t>48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8DE09742-11CF-4593-994A-3D71E32C83DC}" type="slidenum">
              <a:rPr lang="en-US" b="0">
                <a:solidFill>
                  <a:schemeClr val="tx1"/>
                </a:solidFill>
              </a:rPr>
              <a:pPr eaLnBrk="1" hangingPunct="1"/>
              <a:t>4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514CF2E3-B858-4383-9AE4-CA1BC02A46F9}" type="slidenum">
              <a:rPr lang="en-US" b="0">
                <a:solidFill>
                  <a:schemeClr val="tx1"/>
                </a:solidFill>
              </a:rPr>
              <a:pPr eaLnBrk="1" hangingPunct="1"/>
              <a:t>5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1739E18D-6042-42D1-B123-42F16856FCB1}" type="slidenum">
              <a:rPr lang="en-US" b="0">
                <a:solidFill>
                  <a:schemeClr val="tx1"/>
                </a:solidFill>
              </a:rPr>
              <a:pPr eaLnBrk="1" hangingPunct="1"/>
              <a:t>6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8B39ED7F-6E03-4DDB-AB73-14916027A7B7}" type="slidenum">
              <a:rPr lang="en-US" b="0">
                <a:solidFill>
                  <a:schemeClr val="tx1"/>
                </a:solidFill>
              </a:rPr>
              <a:pPr eaLnBrk="1" hangingPunct="1"/>
              <a:t>7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2759350E-6657-4246-A4AE-619F74B01F22}" type="slidenum">
              <a:rPr lang="en-US" b="0">
                <a:solidFill>
                  <a:schemeClr val="tx1"/>
                </a:solidFill>
              </a:rPr>
              <a:pPr eaLnBrk="1" hangingPunct="1"/>
              <a:t>8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6DEFB395-97C2-4876-B715-FDB86ED72201}" type="slidenum">
              <a:rPr lang="en-US" b="0">
                <a:solidFill>
                  <a:schemeClr val="tx1"/>
                </a:solidFill>
              </a:rPr>
              <a:pPr eaLnBrk="1" hangingPunct="1"/>
              <a:t>10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 b="1">
                <a:solidFill>
                  <a:srgbClr val="FF0000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000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eaLnBrk="1" hangingPunct="1"/>
            <a:fld id="{D0786D12-7CAF-409A-BA3E-1024537B6DDA}" type="slidenum">
              <a:rPr lang="en-US" b="0">
                <a:solidFill>
                  <a:schemeClr val="tx1"/>
                </a:solidFill>
              </a:rPr>
              <a:pPr eaLnBrk="1" hangingPunct="1"/>
              <a:t>11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80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F8D93D-5682-4584-AD4B-3B6108C22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7056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A551E-D86E-46D9-899B-D5A8307BF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238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37FFC-AADB-4CCC-9882-771EFA14A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48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1058C-B3E2-435A-943B-9DF14CDE0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9633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2447E-DC4D-4D8C-96A3-9365A846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265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1007D-37B1-4299-B5B1-1B524DE8C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880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D13B-C9DB-4874-AEC5-3B64BA144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358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1FBB-9652-4948-B2F3-8447355BA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8500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EDB05-A1D3-4C8A-A753-A1F59ECA2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991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713D1-AE30-4C98-A567-D09021B2D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45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9ADC6-8D35-442E-8800-89B438791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2492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C63D6-C1EC-4BEA-B284-11BBE4703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710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82418-9143-48E3-AD5F-FC370B443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971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269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2698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8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8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8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8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8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8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9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9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9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9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9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99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69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9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4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2700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700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701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701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701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70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0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70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701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701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70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4DF9D26-9F4C-456F-99AD-5B4809C37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70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7020" name="Line 44"/>
          <p:cNvSpPr>
            <a:spLocks noChangeShapeType="1"/>
          </p:cNvSpPr>
          <p:nvPr userDrawn="1"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3" name="Picture 45" descr="nts_trans_lr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943600"/>
            <a:ext cx="6794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57200" y="4867275"/>
            <a:ext cx="8229600" cy="17557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66"/>
                </a:solidFill>
              </a:rPr>
              <a:t>CT ARES - Region 2 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9900"/>
                </a:solidFill>
              </a:rPr>
              <a:t>Nets &amp; </a:t>
            </a:r>
            <a:r>
              <a:rPr lang="en-US" b="1" smtClean="0">
                <a:solidFill>
                  <a:srgbClr val="FF9900"/>
                </a:solidFill>
              </a:rPr>
              <a:t>Messages     </a:t>
            </a:r>
            <a:r>
              <a:rPr lang="en-US" b="1" smtClean="0">
                <a:solidFill>
                  <a:srgbClr val="FF9900"/>
                </a:solidFill>
              </a:rPr>
              <a:t>02/04/15</a:t>
            </a:r>
            <a:endParaRPr lang="en-US" b="1" dirty="0" smtClean="0">
              <a:solidFill>
                <a:srgbClr val="FF9900"/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FF9900"/>
                </a:solidFill>
              </a:rPr>
              <a:t>(NTS &amp; ICS Formats)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9900"/>
                </a:solidFill>
              </a:rPr>
              <a:t> </a:t>
            </a:r>
            <a:endParaRPr lang="en-US" sz="2000" b="1" dirty="0" smtClean="0">
              <a:solidFill>
                <a:srgbClr val="FF9900"/>
              </a:solidFill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04800"/>
            <a:ext cx="476250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smtClean="0"/>
              <a:t>Radiogram Form Detail (2 of 6)</a:t>
            </a:r>
          </a:p>
        </p:txBody>
      </p:sp>
      <p:pic>
        <p:nvPicPr>
          <p:cNvPr id="1638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" t="3339" r="2406" b="71782"/>
          <a:stretch>
            <a:fillRect/>
          </a:stretch>
        </p:blipFill>
        <p:spPr>
          <a:xfrm>
            <a:off x="530225" y="1600200"/>
            <a:ext cx="8077200" cy="156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04800" y="3276600"/>
            <a:ext cx="8458200" cy="318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71475" indent="-371475" algn="l">
              <a:defRPr>
                <a:solidFill>
                  <a:schemeClr val="tx1"/>
                </a:solidFill>
                <a:latin typeface="Arial" charset="0"/>
              </a:defRPr>
            </a:lvl1pPr>
            <a:lvl2pPr marL="828675" indent="-371475" algn="l">
              <a:defRPr>
                <a:solidFill>
                  <a:schemeClr val="tx1"/>
                </a:solidFill>
                <a:latin typeface="Arial" charset="0"/>
              </a:defRPr>
            </a:lvl2pPr>
            <a:lvl3pPr marL="1285875" indent="-371475" algn="l">
              <a:defRPr>
                <a:solidFill>
                  <a:schemeClr val="tx1"/>
                </a:solidFill>
                <a:latin typeface="Arial" charset="0"/>
              </a:defRPr>
            </a:lvl3pPr>
            <a:lvl4pPr marL="1743075" indent="-371475" algn="l">
              <a:defRPr>
                <a:solidFill>
                  <a:schemeClr val="tx1"/>
                </a:solidFill>
                <a:latin typeface="Arial" charset="0"/>
              </a:defRPr>
            </a:lvl4pPr>
            <a:lvl5pPr marL="2200275" indent="-371475" algn="l">
              <a:defRPr>
                <a:solidFill>
                  <a:schemeClr val="tx1"/>
                </a:solidFill>
                <a:latin typeface="Arial" charset="0"/>
              </a:defRPr>
            </a:lvl5pPr>
            <a:lvl6pPr marL="26574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46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18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90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buFontTx/>
              <a:buAutoNum type="arabicPeriod" startAt="3"/>
              <a:defRPr/>
            </a:pPr>
            <a:r>
              <a:rPr lang="en-US" sz="1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(Optional) HX or Handling Code – A, B, C, D, E, F or G</a:t>
            </a:r>
          </a:p>
          <a:p>
            <a:pPr lvl="1" eaLnBrk="0" hangingPunct="0">
              <a:lnSpc>
                <a:spcPct val="100000"/>
              </a:lnSpc>
              <a:spcAft>
                <a:spcPct val="20000"/>
              </a:spcAft>
              <a:buFont typeface="Verdana" pitchFamily="34" charset="0"/>
              <a:buAutoNum type="alphaUcPeriod"/>
              <a:defRPr/>
            </a:pP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Collect landline delivery authorized within ___ miles of addressee or unlimited if blank</a:t>
            </a:r>
            <a:b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(A150 = collect call authorized w/in 150 miles; A = collect call authorized regardless of miles)</a:t>
            </a:r>
          </a:p>
          <a:p>
            <a:pPr lvl="1" eaLnBrk="0" hangingPunct="0">
              <a:lnSpc>
                <a:spcPct val="100000"/>
              </a:lnSpc>
              <a:spcAft>
                <a:spcPct val="20000"/>
              </a:spcAft>
              <a:buFont typeface="Verdana" pitchFamily="34" charset="0"/>
              <a:buAutoNum type="alphaUcPeriod"/>
              <a:defRPr/>
            </a:pP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Cancel message if not delivered within ___ hours of filing time &amp; service originating station </a:t>
            </a:r>
            <a:b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(B72 = cancel if not delivered within 72 </a:t>
            </a:r>
            <a:r>
              <a:rPr lang="en-US" sz="1400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hrs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and send message to originator to notify them)</a:t>
            </a:r>
          </a:p>
          <a:p>
            <a:pPr lvl="1" eaLnBrk="0" hangingPunct="0">
              <a:lnSpc>
                <a:spcPct val="100000"/>
              </a:lnSpc>
              <a:spcAft>
                <a:spcPct val="20000"/>
              </a:spcAft>
              <a:buFont typeface="Verdana" pitchFamily="34" charset="0"/>
              <a:buAutoNum type="alphaUcPeriod"/>
              <a:defRPr/>
            </a:pP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Confirmation of delivery requested by originating station (“TOD YOUR 1014 JULY 4 1330 PST XRAY 73” or if issues “ARL SIXTY SEVEN 1014 PHONE 650 555 1212 INCORRECT NO REPLACEMENT FOUND SENT RADIOGRAM INSTEAD XRAY 73”</a:t>
            </a:r>
          </a:p>
          <a:p>
            <a:pPr lvl="1" eaLnBrk="0" hangingPunct="0">
              <a:lnSpc>
                <a:spcPct val="100000"/>
              </a:lnSpc>
              <a:spcAft>
                <a:spcPct val="20000"/>
              </a:spcAft>
              <a:buFont typeface="Verdana" pitchFamily="34" charset="0"/>
              <a:buAutoNum type="alphaUcPeriod"/>
              <a:defRPr/>
            </a:pP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Report your identity &amp; time/date rec’d message plus time/date delivered or sent to another</a:t>
            </a:r>
          </a:p>
          <a:p>
            <a:pPr lvl="1" eaLnBrk="0" hangingPunct="0">
              <a:lnSpc>
                <a:spcPct val="100000"/>
              </a:lnSpc>
              <a:spcAft>
                <a:spcPct val="20000"/>
              </a:spcAft>
              <a:buFont typeface="Verdana" pitchFamily="34" charset="0"/>
              <a:buAutoNum type="alphaUcPeriod"/>
              <a:defRPr/>
            </a:pP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Delivering station to get reply from addressee </a:t>
            </a:r>
            <a:r>
              <a:rPr lang="en-US" sz="1400" b="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and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send to originator as a new message</a:t>
            </a:r>
          </a:p>
          <a:p>
            <a:pPr lvl="1" eaLnBrk="0" hangingPunct="0">
              <a:lnSpc>
                <a:spcPct val="100000"/>
              </a:lnSpc>
              <a:spcAft>
                <a:spcPct val="20000"/>
              </a:spcAft>
              <a:buFont typeface="Verdana" pitchFamily="34" charset="0"/>
              <a:buAutoNum type="alphaUcPeriod"/>
              <a:defRPr/>
            </a:pP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 delivery until ___ (numbered day of month) – great for birthday or anniversary messages </a:t>
            </a:r>
            <a:b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(F14 = deliver on 14</a:t>
            </a:r>
            <a:r>
              <a:rPr lang="en-US" sz="14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of the month; F1 = deliver on the 1</a:t>
            </a:r>
            <a:r>
              <a:rPr lang="en-US" sz="1400" b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st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of month after date filed)</a:t>
            </a:r>
          </a:p>
          <a:p>
            <a:pPr lvl="1" eaLnBrk="0" hangingPunct="0">
              <a:lnSpc>
                <a:spcPct val="100000"/>
              </a:lnSpc>
              <a:spcAft>
                <a:spcPct val="20000"/>
              </a:spcAft>
              <a:buFont typeface="Verdana" pitchFamily="34" charset="0"/>
              <a:buAutoNum type="alphaUcPeriod"/>
              <a:defRPr/>
            </a:pP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Delivery by mail or toll call not required, service originating station.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2590800" y="2590800"/>
            <a:ext cx="6096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577" name="Rectangle 9"/>
          <p:cNvSpPr>
            <a:spLocks noRot="1" noChangeArrowheads="1"/>
          </p:cNvSpPr>
          <p:nvPr/>
        </p:nvSpPr>
        <p:spPr bwMode="auto">
          <a:xfrm>
            <a:off x="0" y="27432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100000"/>
              </a:lnSpc>
              <a:defRPr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704         R         C       N2GS           14    CHESTER NJ       1830    JUL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0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smtClean="0"/>
              <a:t>Radiogram Form Detail (3 of 6)</a:t>
            </a:r>
          </a:p>
        </p:txBody>
      </p:sp>
      <p:pic>
        <p:nvPicPr>
          <p:cNvPr id="17410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" t="3339" r="2406" b="71782"/>
          <a:stretch>
            <a:fillRect/>
          </a:stretch>
        </p:blipFill>
        <p:spPr>
          <a:xfrm>
            <a:off x="530225" y="1676400"/>
            <a:ext cx="8077200" cy="1565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57200" y="3429000"/>
            <a:ext cx="82296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buFontTx/>
              <a:buAutoNum type="arabicPeriod" startAt="4"/>
              <a:defRPr/>
            </a:pPr>
            <a:r>
              <a:rPr lang="en-US" sz="1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Station of Origin: 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Call sign of station who put the message into NTS </a:t>
            </a:r>
            <a:r>
              <a:rPr lang="en-US" sz="1400" b="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format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; If N2GS prepares message 1207 for a fellow ham, then puts it onto an NTS packet BBS for relay to Vermont, the  originator is... N2GS. If WB2W prepares message 23 for his non-ham neighbor then gives it to N2GS to relay to any NTS net, the originator is... WB2W.</a:t>
            </a:r>
            <a:b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US" sz="1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buFont typeface="Verdana" pitchFamily="34" charset="0"/>
              <a:buAutoNum type="arabicPeriod" startAt="4"/>
              <a:defRPr/>
            </a:pPr>
            <a:r>
              <a:rPr lang="en-US" sz="1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Check: 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word count in body text only (do not count the address or signature); precede with “ARL” if any of the ARL numbered texts are used (i.e., ARL7).</a:t>
            </a:r>
            <a:b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US" sz="10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buFont typeface="Verdana" pitchFamily="34" charset="0"/>
              <a:buAutoNum type="arabicPeriod" startAt="4"/>
              <a:defRPr/>
            </a:pPr>
            <a:r>
              <a:rPr lang="en-US" sz="1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Place of Origin: 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city &amp; state where the message was written.</a:t>
            </a:r>
            <a:b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US" sz="10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buFont typeface="Verdana" pitchFamily="34" charset="0"/>
              <a:buAutoNum type="arabicPeriod" startAt="4"/>
              <a:defRPr/>
            </a:pPr>
            <a:r>
              <a:rPr lang="en-US" sz="1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Time Filed: 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24-hr format &amp; time zone</a:t>
            </a:r>
            <a:b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US" sz="10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buFont typeface="Verdana" pitchFamily="34" charset="0"/>
              <a:buAutoNum type="arabicPeriod" startAt="4"/>
              <a:defRPr/>
            </a:pPr>
            <a:r>
              <a:rPr lang="en-US" sz="1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Date: </a:t>
            </a:r>
            <a:r>
              <a:rPr lang="en-US" sz="1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Month (non-numeric – abbreviated) &amp; day number message was created (i.e., Sep 21).</a:t>
            </a:r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3048000" y="2514600"/>
            <a:ext cx="5562600" cy="914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601" name="Rectangle 9"/>
          <p:cNvSpPr>
            <a:spLocks noRot="1" noChangeArrowheads="1"/>
          </p:cNvSpPr>
          <p:nvPr/>
        </p:nvSpPr>
        <p:spPr bwMode="auto">
          <a:xfrm>
            <a:off x="457200" y="2819400"/>
            <a:ext cx="830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100000"/>
              </a:lnSpc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704         R         C        N2GS         14     CHESTER NJ      1830     JUL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3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smtClean="0"/>
              <a:t>Radiogram Form Detail (4 of 6)</a:t>
            </a:r>
          </a:p>
        </p:txBody>
      </p:sp>
      <p:pic>
        <p:nvPicPr>
          <p:cNvPr id="18434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" t="25040" r="2406" b="48410"/>
          <a:stretch>
            <a:fillRect/>
          </a:stretch>
        </p:blipFill>
        <p:spPr>
          <a:xfrm>
            <a:off x="530225" y="1673225"/>
            <a:ext cx="8077200" cy="1670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85800" y="3429000"/>
            <a:ext cx="7924800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defRPr/>
            </a:pP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To:</a:t>
            </a: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b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Name, call sign (if going to a ham), street address or P.O. Box, city, state (abbreviated) &amp; zip code. Note: Digital and packet NTS messages are routed via </a:t>
            </a:r>
            <a:r>
              <a:rPr lang="en-US" sz="1600" b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zip code</a:t>
            </a: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.</a:t>
            </a:r>
            <a:b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US" sz="1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defRPr/>
            </a:pP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Telephone Number:</a:t>
            </a:r>
            <a:r>
              <a:rPr lang="en-US" sz="1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br>
              <a:rPr lang="en-US" sz="1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 sure to include the area code and double-check the number!!!</a:t>
            </a:r>
          </a:p>
          <a:p>
            <a:pPr eaLnBrk="0" hangingPunct="0">
              <a:lnSpc>
                <a:spcPct val="100000"/>
              </a:lnSpc>
              <a:defRPr/>
            </a:pPr>
            <a:endParaRPr lang="en-US" sz="1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defRPr/>
            </a:pP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This Radio Message was received at: </a:t>
            </a:r>
            <a:b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Your station identification, date received, and your location. More received-from detail will go in the “REC’D” block after body text and signature.</a:t>
            </a:r>
          </a:p>
        </p:txBody>
      </p:sp>
      <p:sp>
        <p:nvSpPr>
          <p:cNvPr id="111624" name="Rectangle 8"/>
          <p:cNvSpPr>
            <a:spLocks noRot="1" noChangeArrowheads="1"/>
          </p:cNvSpPr>
          <p:nvPr/>
        </p:nvSpPr>
        <p:spPr bwMode="auto">
          <a:xfrm>
            <a:off x="990600" y="1905000"/>
            <a:ext cx="327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100000"/>
              </a:lnSpc>
              <a:defRPr/>
            </a:pPr>
            <a:r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JOE SMITH KC2XXY</a:t>
            </a:r>
            <a:br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1234 SECOND ST</a:t>
            </a:r>
            <a:br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SUMMIT NJ 07901</a:t>
            </a:r>
          </a:p>
        </p:txBody>
      </p:sp>
      <p:sp>
        <p:nvSpPr>
          <p:cNvPr id="111625" name="Rectangle 9"/>
          <p:cNvSpPr>
            <a:spLocks noRot="1" noChangeArrowheads="1"/>
          </p:cNvSpPr>
          <p:nvPr/>
        </p:nvSpPr>
        <p:spPr bwMode="auto">
          <a:xfrm>
            <a:off x="2362200" y="2895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100000"/>
              </a:lnSpc>
              <a:defRPr/>
            </a:pPr>
            <a:r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650-123-4567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smtClean="0"/>
              <a:t>Radiogram Form Detail (5 of 6)</a:t>
            </a:r>
          </a:p>
        </p:txBody>
      </p:sp>
      <p:pic>
        <p:nvPicPr>
          <p:cNvPr id="1945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" t="48410" r="2406" b="21701"/>
          <a:stretch>
            <a:fillRect/>
          </a:stretch>
        </p:blipFill>
        <p:spPr>
          <a:xfrm>
            <a:off x="533400" y="1600200"/>
            <a:ext cx="8077200" cy="18780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57200" y="3733800"/>
            <a:ext cx="82296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defRPr/>
            </a:pPr>
            <a:r>
              <a:rPr lang="en-US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Text: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25 words maximum, 5 per line; Use “xray” for a period (.) and “query” for a question mark (?).</a:t>
            </a:r>
            <a:b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US" sz="1600" b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defRPr/>
            </a:pPr>
            <a:r>
              <a:rPr lang="en-US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Signature: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There is no “Signature” field, just write-in below text;</a:t>
            </a:r>
            <a:r>
              <a:rPr lang="en-US" sz="1600" b="0" smtClean="0">
                <a:latin typeface="Tahoma" pitchFamily="34" charset="0"/>
              </a:rPr>
              <a:t> 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Name &amp; call sign of author – include phone number if not a ham or if not known on an NTS net.</a:t>
            </a:r>
          </a:p>
        </p:txBody>
      </p:sp>
      <p:sp>
        <p:nvSpPr>
          <p:cNvPr id="112648" name="Rectangle 8"/>
          <p:cNvSpPr>
            <a:spLocks noRot="1" noChangeArrowheads="1"/>
          </p:cNvSpPr>
          <p:nvPr/>
        </p:nvSpPr>
        <p:spPr bwMode="auto">
          <a:xfrm>
            <a:off x="304800" y="1524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160000"/>
              </a:lnSpc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THIS                              IS                              THE                    ARRL                    RADIOGRAM</a:t>
            </a:r>
            <a:b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FORM                          XRAY                        DETAIL                  TO                           FOLLOW</a:t>
            </a:r>
            <a:b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XRAY                           HAVE                          FUN                       73</a:t>
            </a:r>
          </a:p>
        </p:txBody>
      </p:sp>
      <p:sp>
        <p:nvSpPr>
          <p:cNvPr id="112649" name="Rectangle 9"/>
          <p:cNvSpPr>
            <a:spLocks noRot="1" noChangeArrowheads="1"/>
          </p:cNvSpPr>
          <p:nvPr/>
        </p:nvSpPr>
        <p:spPr bwMode="auto">
          <a:xfrm>
            <a:off x="685800" y="3124200"/>
            <a:ext cx="784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100000"/>
              </a:lnSpc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GREG SZPUNAR N2GS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smtClean="0"/>
              <a:t>Radiogram Form Detail (6 of 6)</a:t>
            </a:r>
          </a:p>
        </p:txBody>
      </p:sp>
      <p:pic>
        <p:nvPicPr>
          <p:cNvPr id="20482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" t="75121" r="2406" b="1669"/>
          <a:stretch>
            <a:fillRect/>
          </a:stretch>
        </p:blipFill>
        <p:spPr>
          <a:xfrm>
            <a:off x="530225" y="1746250"/>
            <a:ext cx="8077200" cy="1457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81000" y="3429000"/>
            <a:ext cx="83058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defRPr/>
            </a:pPr>
            <a:r>
              <a:rPr lang="en-US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REC’D: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Call sign from whom </a:t>
            </a:r>
            <a:r>
              <a:rPr lang="en-US" sz="1600" b="0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you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received the message and date &amp; time of receipt. Time may be either your local time (EST/EDT) or Zulu time. Make sure date agrees with time (Zulu is 5 hours ahead of EST – can cause date to roll forward).</a:t>
            </a:r>
            <a:endParaRPr lang="en-US" sz="1600" b="0" smtClean="0"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defRPr/>
            </a:pPr>
            <a:endParaRPr lang="en-US" sz="1600" b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defRPr/>
            </a:pPr>
            <a:r>
              <a:rPr lang="en-US" sz="1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SENT: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Call sign </a:t>
            </a:r>
            <a:r>
              <a:rPr lang="en-US" sz="1600" b="0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you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1600" b="0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sent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or passed the message to, or to whom you </a:t>
            </a:r>
            <a:r>
              <a:rPr lang="en-US" sz="1600" b="0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delivered</a:t>
            </a:r>
            <a:r>
              <a:rPr lang="en-US" sz="16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it, with date &amp; time. Also good to note delivery method for your own reference (i.e., via phone or left on Tom’s voicemail). Always leave your call back number if message was left on voicemail!</a:t>
            </a:r>
          </a:p>
        </p:txBody>
      </p:sp>
      <p:sp>
        <p:nvSpPr>
          <p:cNvPr id="113673" name="Rectangle 9"/>
          <p:cNvSpPr>
            <a:spLocks noRot="1" noChangeArrowheads="1"/>
          </p:cNvSpPr>
          <p:nvPr/>
        </p:nvSpPr>
        <p:spPr bwMode="auto">
          <a:xfrm>
            <a:off x="914400" y="1905000"/>
            <a:ext cx="784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100000"/>
              </a:lnSpc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                                   Austin AK2US    7/2/03    2112 EDT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99"/>
                </a:solidFill>
              </a:rPr>
              <a:t>Health &amp; Welfare Message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rgbClr val="FFFF99"/>
                </a:solidFill>
              </a:rPr>
              <a:t>RAW MESSAGE Sample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Originating station: YOU      Originating Location: Guilford, CT</a:t>
            </a:r>
          </a:p>
          <a:p>
            <a:pPr marL="0" indent="0" eaLnBrk="1" hangingPunct="1"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sz="1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(</a:t>
            </a: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                        DATE:  January 3, 2015–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 smtClean="0">
                <a:solidFill>
                  <a:srgbClr val="FFFF99"/>
                </a:solidFill>
              </a:rPr>
              <a:t>Tommy Edison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FF99"/>
                </a:solidFill>
              </a:rPr>
              <a:t>9 North Edison Drive, Milan</a:t>
            </a:r>
            <a:r>
              <a:rPr lang="en-US" sz="2400" dirty="0">
                <a:solidFill>
                  <a:srgbClr val="FFFF99"/>
                </a:solidFill>
              </a:rPr>
              <a:t>, Ohio  44846</a:t>
            </a:r>
            <a:endParaRPr lang="en-US" sz="2400" dirty="0" smtClean="0">
              <a:solidFill>
                <a:srgbClr val="FFFF99"/>
              </a:solidFill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Tel: 419-499-2135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 must inform you of the decline of your true love. The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incandescent light bulb has not long to live.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Regards,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Lucius Ledbetter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Tel: 203-876-1189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800" dirty="0" smtClean="0"/>
              <a:t>								36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5566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99"/>
                </a:solidFill>
              </a:rPr>
              <a:t>Health &amp; Welfare Message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rgbClr val="FFFF99"/>
                </a:solidFill>
              </a:rPr>
              <a:t>Completed Message Sample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   W    HX    YOURCALL    23     Guilford, CT    0830 </a:t>
            </a:r>
            <a:r>
              <a:rPr lang="en-US" sz="1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   Jan 3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 smtClean="0">
                <a:solidFill>
                  <a:srgbClr val="FFFF99"/>
                </a:solidFill>
              </a:rPr>
              <a:t>Tommy Edison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FF99"/>
                </a:solidFill>
              </a:rPr>
              <a:t>9 North Edison Drive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rgbClr val="FFFF99"/>
                </a:solidFill>
              </a:rPr>
              <a:t> </a:t>
            </a:r>
            <a:r>
              <a:rPr lang="en-US" sz="2400" dirty="0" smtClean="0">
                <a:solidFill>
                  <a:srgbClr val="FFFF99"/>
                </a:solidFill>
              </a:rPr>
              <a:t>     Milan</a:t>
            </a:r>
            <a:r>
              <a:rPr lang="en-US" sz="2400" dirty="0">
                <a:solidFill>
                  <a:srgbClr val="FFFF99"/>
                </a:solidFill>
              </a:rPr>
              <a:t>, Ohio  </a:t>
            </a:r>
            <a:r>
              <a:rPr lang="en-US" sz="2400" dirty="0" smtClean="0">
                <a:solidFill>
                  <a:srgbClr val="FFFF99"/>
                </a:solidFill>
              </a:rPr>
              <a:t>44846</a:t>
            </a:r>
            <a:endParaRPr lang="en-US" sz="2400" dirty="0">
              <a:solidFill>
                <a:srgbClr val="FFFF99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Tel: 419-499-2135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I 		must 		inform 	you 		     of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the 	decline 	of 		your 		     true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love 	X 		The 		incandescent    light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bulb 	has 		not 		long 		      to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live</a:t>
            </a:r>
            <a:r>
              <a:rPr lang="en-US" sz="2400" dirty="0"/>
              <a:t>	</a:t>
            </a:r>
            <a:r>
              <a:rPr lang="en-US" sz="2400" dirty="0" smtClean="0"/>
              <a:t>X		Regards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Lucius Ledbetter</a:t>
            </a:r>
            <a:r>
              <a:rPr lang="en-US" sz="2400" dirty="0"/>
              <a:t> </a:t>
            </a:r>
            <a:r>
              <a:rPr lang="en-US" sz="2400" dirty="0" smtClean="0"/>
              <a:t>  Tel: 203-876-1189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800" dirty="0" smtClean="0"/>
              <a:t>								36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0649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99"/>
                </a:solidFill>
              </a:rPr>
              <a:t>Routine Message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rgbClr val="FFFF99"/>
                </a:solidFill>
              </a:rPr>
              <a:t>RAW MESSAGE Sample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Originating station: YOU      Originating Location: Orange, CT</a:t>
            </a:r>
          </a:p>
          <a:p>
            <a:pPr marL="0" indent="0" eaLnBrk="1" hangingPunct="1"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sz="1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(</a:t>
            </a: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                        DATE:  January 3, 2015–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/>
              <a:t> </a:t>
            </a:r>
            <a:r>
              <a:rPr lang="en-US" sz="2400" dirty="0" err="1" smtClean="0"/>
              <a:t>Ima</a:t>
            </a:r>
            <a:r>
              <a:rPr lang="en-US" sz="2400" dirty="0" smtClean="0"/>
              <a:t> </a:t>
            </a:r>
            <a:r>
              <a:rPr lang="en-US" sz="2400" dirty="0" err="1" smtClean="0"/>
              <a:t>Scoutparent</a:t>
            </a: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      168 Housatonic Drive, Milford, CT 06460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Tel: 203-876-1189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Having great time at CONNJAM 2015. Finished my partial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Radio Merit Badge. Hit the bullseye in Hatchett throwing.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Your Son,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Devon</a:t>
            </a:r>
            <a:r>
              <a:rPr lang="en-US" sz="2000" dirty="0"/>
              <a:t> </a:t>
            </a:r>
            <a:r>
              <a:rPr lang="en-US" sz="2400" dirty="0" smtClean="0">
                <a:solidFill>
                  <a:srgbClr val="FFFF99"/>
                </a:solidFill>
              </a:rPr>
              <a:t>Tel: 203-494-3885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800" dirty="0" smtClean="0"/>
              <a:t>								36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400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99"/>
                </a:solidFill>
              </a:rPr>
              <a:t>Routine Message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rgbClr val="FFFF99"/>
                </a:solidFill>
              </a:rPr>
              <a:t>Completed Message Sample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   </a:t>
            </a:r>
            <a:r>
              <a:rPr lang="en-US" sz="1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   HX    </a:t>
            </a: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YOURCALL    23     Orange, </a:t>
            </a:r>
            <a:r>
              <a:rPr lang="en-US" sz="1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   </a:t>
            </a: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</a:t>
            </a:r>
            <a:r>
              <a:rPr lang="en-US" sz="1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(E)    Jan 3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/>
              <a:t> </a:t>
            </a:r>
            <a:r>
              <a:rPr lang="en-US" sz="2400" dirty="0" err="1" smtClean="0"/>
              <a:t>Ima</a:t>
            </a:r>
            <a:r>
              <a:rPr lang="en-US" sz="2400" dirty="0" smtClean="0"/>
              <a:t> </a:t>
            </a:r>
            <a:r>
              <a:rPr lang="en-US" sz="2400" dirty="0" err="1" smtClean="0"/>
              <a:t>Scoutparent</a:t>
            </a: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       168 Housatonic Drive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       Milford, CT 06460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Tel: 203-876-1189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Having 	great 		time 		at 	    CONNJAM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2015</a:t>
            </a:r>
            <a:r>
              <a:rPr lang="en-US" sz="2000" dirty="0"/>
              <a:t> </a:t>
            </a:r>
            <a:r>
              <a:rPr lang="en-US" sz="2000" dirty="0" smtClean="0"/>
              <a:t>		X 		Finished 	my 	     partial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Radio 		Merit 		Badge 		X 	     Hit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the 		bullseye 	in 	      Hatchett       throwing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X			Your 		Son 	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     Devon         </a:t>
            </a:r>
            <a:r>
              <a:rPr lang="en-US" sz="2400" dirty="0" smtClean="0">
                <a:solidFill>
                  <a:srgbClr val="FFFF99"/>
                </a:solidFill>
              </a:rPr>
              <a:t>Tel: 203-494-3885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800" dirty="0" smtClean="0"/>
              <a:t>								36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759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FF99"/>
                </a:solidFill>
              </a:rPr>
              <a:t>PriorityMessage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rgbClr val="FFFF99"/>
                </a:solidFill>
              </a:rPr>
              <a:t>The Raw Message Sample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&amp; TIME Message was written:   January 3, 2015– 1130 (E)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 smtClean="0">
                <a:solidFill>
                  <a:srgbClr val="FFFF99"/>
                </a:solidFill>
              </a:rPr>
              <a:t>Robert Fields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CT </a:t>
            </a:r>
            <a:r>
              <a:rPr lang="en-US" sz="2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DEMHS</a:t>
            </a:r>
            <a:r>
              <a:rPr lang="en-US" sz="2400" dirty="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FFFF99"/>
                </a:solidFill>
              </a:rPr>
              <a:t>Region 2 EOC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1111 Country Club Road,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Middletown</a:t>
            </a:r>
            <a:r>
              <a:rPr lang="en-US" sz="2400" dirty="0">
                <a:solidFill>
                  <a:srgbClr val="FFFF99"/>
                </a:solidFill>
              </a:rPr>
              <a:t>, CT  </a:t>
            </a:r>
            <a:r>
              <a:rPr lang="en-US" sz="2400" dirty="0" smtClean="0">
                <a:solidFill>
                  <a:srgbClr val="FFFF99"/>
                </a:solidFill>
              </a:rPr>
              <a:t>06457</a:t>
            </a:r>
            <a:br>
              <a:rPr lang="en-US" sz="2400" dirty="0" smtClean="0">
                <a:solidFill>
                  <a:srgbClr val="FFFF99"/>
                </a:solidFill>
              </a:rPr>
            </a:br>
            <a:r>
              <a:rPr lang="en-US" sz="2400" dirty="0" smtClean="0">
                <a:solidFill>
                  <a:srgbClr val="FFFF99"/>
                </a:solidFill>
              </a:rPr>
              <a:t>Tel: </a:t>
            </a:r>
            <a:r>
              <a:rPr lang="en-US" sz="2400" dirty="0">
                <a:solidFill>
                  <a:srgbClr val="FFFF99"/>
                </a:solidFill>
                <a:effectLst/>
              </a:rPr>
              <a:t>(860</a:t>
            </a:r>
            <a:r>
              <a:rPr lang="en-US" sz="2400" dirty="0" smtClean="0">
                <a:solidFill>
                  <a:srgbClr val="FFFF99"/>
                </a:solidFill>
                <a:effectLst/>
              </a:rPr>
              <a:t>) 685-8105 </a:t>
            </a:r>
            <a:endParaRPr lang="en-US" sz="2400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Request for 200 cots for shelter at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Blue Sky High School 543 High Street Ansonia.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Please confirm estimated time of arrival.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Regards,</a:t>
            </a:r>
          </a:p>
          <a:p>
            <a:pPr marL="0" indent="0" eaLnBrk="1" hangingPunct="1">
              <a:buNone/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EMD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Tel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203-123-4567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435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04800"/>
            <a:ext cx="7772400" cy="1524000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en-US" sz="4400" smtClean="0"/>
              <a:t>National Traffic System (NTS)</a:t>
            </a:r>
            <a:br>
              <a:rPr lang="en-US" sz="4400" smtClean="0"/>
            </a:br>
            <a:r>
              <a:rPr lang="en-US" sz="4400" i="1" smtClean="0"/>
              <a:t>An Introduction</a:t>
            </a:r>
            <a:r>
              <a:rPr lang="en-US" sz="440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5715000"/>
            <a:ext cx="7848600" cy="584775"/>
          </a:xfrm>
        </p:spPr>
        <p:txBody>
          <a:bodyPr>
            <a:spAutoFit/>
          </a:bodyPr>
          <a:lstStyle/>
          <a:p>
            <a:pPr algn="l" eaLnBrk="1" hangingPunct="1">
              <a:defRPr/>
            </a:pPr>
            <a:endParaRPr lang="en-US" b="1" dirty="0" smtClean="0"/>
          </a:p>
        </p:txBody>
      </p:sp>
      <p:pic>
        <p:nvPicPr>
          <p:cNvPr id="5124" name="Picture 6" descr="nts_trans_l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7955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2" descr="When-all-else-fails-logo_high 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25368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FF99"/>
                </a:solidFill>
              </a:rPr>
              <a:t>PriorityMessage</a:t>
            </a:r>
            <a:r>
              <a:rPr lang="en-US" sz="3200" dirty="0" smtClean="0">
                <a:solidFill>
                  <a:srgbClr val="FFFF99"/>
                </a:solidFill>
              </a:rPr>
              <a:t>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err="1" smtClean="0">
                <a:solidFill>
                  <a:srgbClr val="FFFF99"/>
                </a:solidFill>
              </a:rPr>
              <a:t>Compledted</a:t>
            </a:r>
            <a:r>
              <a:rPr lang="en-US" sz="3200" dirty="0" smtClean="0">
                <a:solidFill>
                  <a:srgbClr val="FFFF99"/>
                </a:solidFill>
              </a:rPr>
              <a:t> Message Sample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en-US" sz="2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n-US" sz="2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HXE      WA1SFH      22      ANSONIA </a:t>
            </a:r>
            <a:r>
              <a:rPr lang="en-US" sz="20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</a:t>
            </a:r>
            <a:r>
              <a:rPr lang="en-US" sz="20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11:30 (E)  JAN 3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 smtClean="0">
                <a:solidFill>
                  <a:srgbClr val="FFFF99"/>
                </a:solidFill>
              </a:rPr>
              <a:t>Robert Fields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CT </a:t>
            </a:r>
            <a:r>
              <a:rPr lang="en-US" sz="2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DEMHS</a:t>
            </a:r>
            <a:r>
              <a:rPr lang="en-US" sz="2400" dirty="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FFFF99"/>
                </a:solidFill>
              </a:rPr>
              <a:t>Region 2 EOC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1111 Country Club Road,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Middletown</a:t>
            </a:r>
            <a:r>
              <a:rPr lang="en-US" sz="2400" dirty="0">
                <a:solidFill>
                  <a:srgbClr val="FFFF99"/>
                </a:solidFill>
              </a:rPr>
              <a:t>, CT  </a:t>
            </a:r>
            <a:r>
              <a:rPr lang="en-US" sz="2400" dirty="0" smtClean="0">
                <a:solidFill>
                  <a:srgbClr val="FFFF99"/>
                </a:solidFill>
              </a:rPr>
              <a:t>06457</a:t>
            </a:r>
            <a:br>
              <a:rPr lang="en-US" sz="2400" dirty="0" smtClean="0">
                <a:solidFill>
                  <a:srgbClr val="FFFF99"/>
                </a:solidFill>
              </a:rPr>
            </a:br>
            <a:r>
              <a:rPr lang="en-US" sz="2400" dirty="0" smtClean="0">
                <a:solidFill>
                  <a:srgbClr val="FFFF99"/>
                </a:solidFill>
              </a:rPr>
              <a:t>Tel: </a:t>
            </a:r>
            <a:r>
              <a:rPr lang="en-US" sz="2400" dirty="0">
                <a:solidFill>
                  <a:srgbClr val="FFFF99"/>
                </a:solidFill>
                <a:effectLst/>
              </a:rPr>
              <a:t>(860</a:t>
            </a:r>
            <a:r>
              <a:rPr lang="en-US" sz="2400" dirty="0" smtClean="0">
                <a:solidFill>
                  <a:srgbClr val="FFFF99"/>
                </a:solidFill>
                <a:effectLst/>
              </a:rPr>
              <a:t>) 685-8105 </a:t>
            </a:r>
            <a:endParaRPr lang="en-US" sz="2400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Request 	for 		two 	hundred 	cots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for 		shelter 	at 	Blue 		Sky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High 		School 	543 	High 		Street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Ansonia</a:t>
            </a:r>
            <a:r>
              <a:rPr lang="en-US" sz="2000" dirty="0"/>
              <a:t> </a:t>
            </a:r>
            <a:r>
              <a:rPr lang="en-US" sz="2000" dirty="0" smtClean="0"/>
              <a:t>	X 	         Please   confirm 	ETA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X			Regards 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EMD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Tel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203-123-4567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Ima’s</a:t>
            </a:r>
            <a:r>
              <a:rPr lang="en-US" sz="2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SIGNATURE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2291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99"/>
                </a:solidFill>
              </a:rPr>
              <a:t>EMERGENCY Message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rgbClr val="FFFF99"/>
                </a:solidFill>
              </a:rPr>
              <a:t>The Raw Message Sample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&amp; TIME Message was written:   January 3, 2015– 1230 (E)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 smtClean="0">
                <a:solidFill>
                  <a:srgbClr val="FFFF99"/>
                </a:solidFill>
              </a:rPr>
              <a:t>Robert Fields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CT </a:t>
            </a:r>
            <a:r>
              <a:rPr lang="en-US" sz="2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DEMHS</a:t>
            </a:r>
            <a:r>
              <a:rPr lang="en-US" sz="2400" dirty="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FFFF99"/>
                </a:solidFill>
              </a:rPr>
              <a:t>Region 2 EOC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1111 Country Club Road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Middletown</a:t>
            </a:r>
            <a:r>
              <a:rPr lang="en-US" sz="2400" dirty="0">
                <a:solidFill>
                  <a:srgbClr val="FFFF99"/>
                </a:solidFill>
              </a:rPr>
              <a:t>, CT  </a:t>
            </a:r>
            <a:r>
              <a:rPr lang="en-US" sz="2400" dirty="0" smtClean="0">
                <a:solidFill>
                  <a:srgbClr val="FFFF99"/>
                </a:solidFill>
              </a:rPr>
              <a:t>06457</a:t>
            </a:r>
            <a:br>
              <a:rPr lang="en-US" sz="2400" dirty="0" smtClean="0">
                <a:solidFill>
                  <a:srgbClr val="FFFF99"/>
                </a:solidFill>
              </a:rPr>
            </a:br>
            <a:r>
              <a:rPr lang="en-US" sz="2400" dirty="0" smtClean="0">
                <a:solidFill>
                  <a:srgbClr val="FFFF99"/>
                </a:solidFill>
              </a:rPr>
              <a:t>Tel: </a:t>
            </a:r>
            <a:r>
              <a:rPr lang="en-US" sz="2400" dirty="0">
                <a:solidFill>
                  <a:srgbClr val="FFFF99"/>
                </a:solidFill>
                <a:effectLst/>
              </a:rPr>
              <a:t>(860</a:t>
            </a:r>
            <a:r>
              <a:rPr lang="en-US" sz="2400" dirty="0" smtClean="0">
                <a:solidFill>
                  <a:srgbClr val="FFFF99"/>
                </a:solidFill>
                <a:effectLst/>
              </a:rPr>
              <a:t>) 685-8105 </a:t>
            </a:r>
            <a:endParaRPr lang="en-US" sz="2400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None/>
              <a:defRPr/>
            </a:pPr>
            <a:r>
              <a:rPr lang="en-US" sz="2400" dirty="0"/>
              <a:t>Wepawaug Reservoir Dam l</a:t>
            </a:r>
            <a:r>
              <a:rPr lang="en-US" sz="2400" dirty="0" smtClean="0"/>
              <a:t>ocated at 515 </a:t>
            </a:r>
            <a:r>
              <a:rPr lang="en-US" sz="2400" dirty="0"/>
              <a:t>Route </a:t>
            </a:r>
            <a:r>
              <a:rPr lang="en-US" sz="2400" dirty="0" smtClean="0"/>
              <a:t>34</a:t>
            </a:r>
          </a:p>
          <a:p>
            <a:pPr eaLnBrk="1" hangingPunct="1">
              <a:buNone/>
              <a:defRPr/>
            </a:pPr>
            <a:r>
              <a:rPr lang="en-US" sz="2400" dirty="0" smtClean="0"/>
              <a:t>Orange CT is</a:t>
            </a:r>
            <a:r>
              <a:rPr lang="en-US" sz="2400" dirty="0"/>
              <a:t> </a:t>
            </a:r>
            <a:r>
              <a:rPr lang="en-US" sz="2400" dirty="0" smtClean="0"/>
              <a:t>near </a:t>
            </a:r>
            <a:r>
              <a:rPr lang="en-US" sz="2400" dirty="0"/>
              <a:t>collapse. Have alerted </a:t>
            </a:r>
            <a:r>
              <a:rPr lang="en-US" sz="2400" dirty="0" smtClean="0"/>
              <a:t>EMD in</a:t>
            </a:r>
          </a:p>
          <a:p>
            <a:pPr eaLnBrk="1" hangingPunct="1">
              <a:buNone/>
              <a:defRPr/>
            </a:pPr>
            <a:r>
              <a:rPr lang="en-US" sz="2400" dirty="0" smtClean="0"/>
              <a:t>Milford</a:t>
            </a:r>
            <a:r>
              <a:rPr lang="en-US" sz="2400" dirty="0"/>
              <a:t>. </a:t>
            </a:r>
          </a:p>
          <a:p>
            <a:pPr eaLnBrk="1" hangingPunct="1">
              <a:buNone/>
              <a:defRPr/>
            </a:pPr>
            <a:r>
              <a:rPr lang="en-US" sz="2400" dirty="0" smtClean="0"/>
              <a:t>Regards,</a:t>
            </a:r>
            <a:endParaRPr lang="en-US" sz="2400" dirty="0"/>
          </a:p>
          <a:p>
            <a:pPr eaLnBrk="1" hangingPunct="1">
              <a:buNone/>
              <a:defRPr/>
            </a:pPr>
            <a:r>
              <a:rPr lang="en-US" sz="2400" dirty="0"/>
              <a:t>Fred  </a:t>
            </a:r>
            <a:r>
              <a:rPr lang="en-US" sz="2400" dirty="0" smtClean="0"/>
              <a:t>Palmer </a:t>
            </a:r>
            <a:r>
              <a:rPr lang="en-US" sz="2400" dirty="0"/>
              <a:t>- EMD Orange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0048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99"/>
                </a:solidFill>
              </a:rPr>
              <a:t>EMERGENCY Message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rgbClr val="FFFF99"/>
                </a:solidFill>
              </a:rPr>
              <a:t>Completed Message Sample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    P           YOURCALL      18      ORANGE </a:t>
            </a:r>
            <a:r>
              <a:rPr lang="en-US" sz="1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      </a:t>
            </a:r>
            <a:r>
              <a:rPr lang="en-US" sz="1800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12:30 (E)  JAN </a:t>
            </a:r>
            <a:r>
              <a:rPr lang="en-US" sz="1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 smtClean="0">
                <a:solidFill>
                  <a:srgbClr val="FFFF99"/>
                </a:solidFill>
              </a:rPr>
              <a:t>Robert Fields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CT </a:t>
            </a:r>
            <a:r>
              <a:rPr lang="en-US" sz="2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DEMHS</a:t>
            </a:r>
            <a:r>
              <a:rPr lang="en-US" sz="2400" dirty="0" smtClean="0">
                <a:solidFill>
                  <a:srgbClr val="FFFF99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FFFF99"/>
                </a:solidFill>
              </a:rPr>
              <a:t>Region 2 EOC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1111 Country Club Road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Middletown</a:t>
            </a:r>
            <a:r>
              <a:rPr lang="en-US" sz="2400" dirty="0">
                <a:solidFill>
                  <a:srgbClr val="FFFF99"/>
                </a:solidFill>
              </a:rPr>
              <a:t>, CT  </a:t>
            </a:r>
            <a:r>
              <a:rPr lang="en-US" sz="2400" dirty="0" smtClean="0">
                <a:solidFill>
                  <a:srgbClr val="FFFF99"/>
                </a:solidFill>
              </a:rPr>
              <a:t>06457</a:t>
            </a:r>
            <a:br>
              <a:rPr lang="en-US" sz="2400" dirty="0" smtClean="0">
                <a:solidFill>
                  <a:srgbClr val="FFFF99"/>
                </a:solidFill>
              </a:rPr>
            </a:br>
            <a:r>
              <a:rPr lang="en-US" sz="2400" dirty="0" smtClean="0">
                <a:solidFill>
                  <a:srgbClr val="FFFF99"/>
                </a:solidFill>
              </a:rPr>
              <a:t>Tel: </a:t>
            </a:r>
            <a:r>
              <a:rPr lang="en-US" sz="2400" dirty="0">
                <a:solidFill>
                  <a:srgbClr val="FFFF99"/>
                </a:solidFill>
                <a:effectLst/>
              </a:rPr>
              <a:t>(860</a:t>
            </a:r>
            <a:r>
              <a:rPr lang="en-US" sz="2400" dirty="0" smtClean="0">
                <a:solidFill>
                  <a:srgbClr val="FFFF99"/>
                </a:solidFill>
                <a:effectLst/>
              </a:rPr>
              <a:t>) 685-8105 </a:t>
            </a:r>
            <a:endParaRPr lang="en-US" sz="2400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None/>
              <a:defRPr/>
            </a:pPr>
            <a:r>
              <a:rPr lang="en-US" sz="2000" dirty="0" smtClean="0"/>
              <a:t>Wepawaug 	Reservoir 	Dam 	   	at 		515</a:t>
            </a:r>
          </a:p>
          <a:p>
            <a:pPr eaLnBrk="1" hangingPunct="1">
              <a:buNone/>
              <a:defRPr/>
            </a:pPr>
            <a:r>
              <a:rPr lang="en-US" sz="2000" dirty="0" smtClean="0"/>
              <a:t>Route</a:t>
            </a:r>
            <a:r>
              <a:rPr lang="en-US" sz="2000" dirty="0"/>
              <a:t> </a:t>
            </a:r>
            <a:r>
              <a:rPr lang="en-US" sz="2000" dirty="0" smtClean="0"/>
              <a:t>		34 		Orange 	CT 	  	is</a:t>
            </a:r>
          </a:p>
          <a:p>
            <a:pPr eaLnBrk="1" hangingPunct="1">
              <a:buNone/>
              <a:defRPr/>
            </a:pPr>
            <a:r>
              <a:rPr lang="en-US" sz="2000" dirty="0" smtClean="0"/>
              <a:t>near 		collapse	X 		Have 	</a:t>
            </a:r>
            <a:r>
              <a:rPr lang="en-US" sz="2000" dirty="0"/>
              <a:t> </a:t>
            </a:r>
            <a:r>
              <a:rPr lang="en-US" sz="2000" dirty="0" smtClean="0"/>
              <a:t>       alerted</a:t>
            </a:r>
          </a:p>
          <a:p>
            <a:pPr eaLnBrk="1" hangingPunct="1">
              <a:buNone/>
              <a:defRPr/>
            </a:pPr>
            <a:r>
              <a:rPr lang="en-US" sz="2000" dirty="0" smtClean="0"/>
              <a:t>EMD 		Milford		X</a:t>
            </a:r>
          </a:p>
          <a:p>
            <a:pPr eaLnBrk="1" hangingPunct="1">
              <a:buNone/>
              <a:defRPr/>
            </a:pPr>
            <a:r>
              <a:rPr lang="en-US" sz="2000" dirty="0" smtClean="0"/>
              <a:t>Regards</a:t>
            </a:r>
          </a:p>
          <a:p>
            <a:pPr eaLnBrk="1" hangingPunct="1">
              <a:buNone/>
              <a:defRPr/>
            </a:pPr>
            <a:r>
              <a:rPr lang="en-US" sz="2000" dirty="0" smtClean="0"/>
              <a:t>Fred  Palmer - EMD Orange </a:t>
            </a:r>
            <a:r>
              <a:rPr lang="en-US" sz="2400" dirty="0" smtClean="0">
                <a:solidFill>
                  <a:srgbClr val="FFFF00"/>
                </a:solidFill>
                <a:latin typeface="Ravie" panose="04040805050809020602" pitchFamily="82" charset="0"/>
                <a:cs typeface="Arial" panose="020B0604020202020204" pitchFamily="34" charset="0"/>
              </a:rPr>
              <a:t>FRED’s SIGNATURE</a:t>
            </a:r>
            <a:endParaRPr lang="en-US" sz="2400" dirty="0" smtClean="0">
              <a:solidFill>
                <a:srgbClr val="FFFF00"/>
              </a:solidFill>
              <a:latin typeface="Ravie" panose="04040805050809020602" pitchFamily="82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279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99"/>
                </a:solidFill>
              </a:rPr>
              <a:t>Health &amp; Welfare Message </a:t>
            </a:r>
            <a:br>
              <a:rPr lang="en-US" sz="3200" dirty="0" smtClean="0">
                <a:solidFill>
                  <a:srgbClr val="FFFF99"/>
                </a:solidFill>
              </a:rPr>
            </a:br>
            <a:r>
              <a:rPr lang="en-US" sz="3200" dirty="0" smtClean="0">
                <a:solidFill>
                  <a:srgbClr val="FFFF99"/>
                </a:solidFill>
              </a:rPr>
              <a:t>The Raw Message Sample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&amp; TIME Message was written:   January 3, 2015– 1330 (E)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To: </a:t>
            </a:r>
            <a:r>
              <a:rPr lang="en-US" sz="2400" dirty="0" smtClean="0">
                <a:solidFill>
                  <a:srgbClr val="FFFF99"/>
                </a:solidFill>
              </a:rPr>
              <a:t>Sarah </a:t>
            </a:r>
            <a:r>
              <a:rPr lang="en-US" sz="2400" dirty="0" err="1" smtClean="0">
                <a:solidFill>
                  <a:srgbClr val="FFFF99"/>
                </a:solidFill>
              </a:rPr>
              <a:t>Sanowich</a:t>
            </a:r>
            <a:endParaRPr lang="en-US" sz="2400" dirty="0" smtClean="0">
              <a:solidFill>
                <a:srgbClr val="FFFF99"/>
              </a:solidFill>
            </a:endParaRP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498 Peugeot Sound View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      Torment </a:t>
            </a:r>
            <a:r>
              <a:rPr lang="en-US" sz="2400" dirty="0">
                <a:solidFill>
                  <a:srgbClr val="FFFF99"/>
                </a:solidFill>
              </a:rPr>
              <a:t>B</a:t>
            </a:r>
            <a:r>
              <a:rPr lang="en-US" sz="2400" dirty="0" smtClean="0">
                <a:solidFill>
                  <a:srgbClr val="FFFF99"/>
                </a:solidFill>
              </a:rPr>
              <a:t>ridge Island, WA  45678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99"/>
                </a:solidFill>
              </a:rPr>
              <a:t>Tel: 206-765-4321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100" b="1" dirty="0" smtClean="0">
              <a:solidFill>
                <a:srgbClr val="FFFF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Everyone is safe here. Please don't worry. Only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slight property damage here. Do not be concerned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about disaster reports. Will contact you as soon 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possible.  </a:t>
            </a:r>
            <a:r>
              <a:rPr lang="en-US" sz="1200" dirty="0"/>
              <a:t> </a:t>
            </a:r>
            <a:endParaRPr lang="en-US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Love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rgbClr val="FFFF99"/>
                </a:solidFill>
              </a:rPr>
              <a:t>Ima</a:t>
            </a:r>
            <a:r>
              <a:rPr lang="en-US" sz="2400" dirty="0" smtClean="0">
                <a:solidFill>
                  <a:srgbClr val="FFFF99"/>
                </a:solidFill>
              </a:rPr>
              <a:t> Wreck   Tel: 203-999-9999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800" dirty="0" smtClean="0"/>
              <a:t>								36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99"/>
                </a:solidFill>
              </a:rPr>
              <a:t>Health &amp; Welfare Message</a:t>
            </a:r>
            <a:br>
              <a:rPr lang="en-US" sz="3600" dirty="0" smtClean="0">
                <a:solidFill>
                  <a:srgbClr val="FFFF99"/>
                </a:solidFill>
              </a:rPr>
            </a:br>
            <a:r>
              <a:rPr lang="en-US" sz="3600" dirty="0" smtClean="0">
                <a:solidFill>
                  <a:srgbClr val="FFFF99"/>
                </a:solidFill>
              </a:rPr>
              <a:t>Completed Radiogram Sample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#101  W  B72  WA1TRY  33   Wallingford, CT  1330 (E) Jan 03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000" b="1" dirty="0" smtClean="0">
              <a:solidFill>
                <a:srgbClr val="FFFF66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rgbClr val="FFFF66"/>
                </a:solidFill>
              </a:rPr>
              <a:t>Sarah </a:t>
            </a:r>
            <a:r>
              <a:rPr lang="en-US" sz="1600" dirty="0" err="1" smtClean="0">
                <a:solidFill>
                  <a:srgbClr val="FFFF66"/>
                </a:solidFill>
              </a:rPr>
              <a:t>Sanowich</a:t>
            </a:r>
            <a:endParaRPr lang="en-US" sz="1600" dirty="0" smtClean="0">
              <a:solidFill>
                <a:srgbClr val="FFFF66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rgbClr val="FFFF66"/>
                </a:solidFill>
              </a:rPr>
              <a:t>498 Peugeot Sound View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rgbClr val="FFFF66"/>
                </a:solidFill>
              </a:rPr>
              <a:t>Torment Bridge Island, WA  45678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rgbClr val="FFFF66"/>
                </a:solidFill>
              </a:rPr>
              <a:t>Tel: 206-765-4321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b="1" dirty="0" smtClean="0"/>
          </a:p>
          <a:p>
            <a:pPr eaLnBrk="1" hangingPunct="1">
              <a:buNone/>
              <a:defRPr/>
            </a:pPr>
            <a:r>
              <a:rPr lang="en-US" sz="1800" dirty="0" smtClean="0"/>
              <a:t>Everyone </a:t>
            </a:r>
            <a:r>
              <a:rPr lang="en-US" sz="1800" dirty="0"/>
              <a:t>	</a:t>
            </a:r>
            <a:r>
              <a:rPr lang="en-US" sz="1800" dirty="0" smtClean="0"/>
              <a:t>is		safe 		here	</a:t>
            </a:r>
            <a:r>
              <a:rPr lang="en-US" sz="1800" dirty="0"/>
              <a:t>	</a:t>
            </a:r>
            <a:r>
              <a:rPr lang="en-US" sz="1800" dirty="0" smtClean="0"/>
              <a:t>X</a:t>
            </a:r>
          </a:p>
          <a:p>
            <a:pPr eaLnBrk="1" hangingPunct="1">
              <a:buNone/>
              <a:defRPr/>
            </a:pPr>
            <a:r>
              <a:rPr lang="en-US" sz="1800" dirty="0" smtClean="0"/>
              <a:t>Please 		do 		not 		worry 		X</a:t>
            </a:r>
          </a:p>
          <a:p>
            <a:pPr eaLnBrk="1" hangingPunct="1">
              <a:buNone/>
              <a:defRPr/>
            </a:pPr>
            <a:r>
              <a:rPr lang="en-US" sz="1800" dirty="0" smtClean="0"/>
              <a:t>Only </a:t>
            </a:r>
            <a:r>
              <a:rPr lang="en-US" sz="1800" dirty="0"/>
              <a:t>	</a:t>
            </a:r>
            <a:r>
              <a:rPr lang="en-US" sz="1800" dirty="0" smtClean="0"/>
              <a:t>	slight 		property 	damage 	here</a:t>
            </a:r>
          </a:p>
          <a:p>
            <a:pPr eaLnBrk="1" hangingPunct="1">
              <a:buNone/>
              <a:defRPr/>
            </a:pPr>
            <a:r>
              <a:rPr lang="en-US" sz="1800" dirty="0" smtClean="0"/>
              <a:t>X 			Do 		not 		be 	     concerned</a:t>
            </a:r>
          </a:p>
          <a:p>
            <a:pPr eaLnBrk="1" hangingPunct="1">
              <a:buNone/>
              <a:defRPr/>
            </a:pPr>
            <a:r>
              <a:rPr lang="en-US" sz="1800" dirty="0" smtClean="0"/>
              <a:t>about		disaster 	reports 		X 		Will </a:t>
            </a:r>
          </a:p>
          <a:p>
            <a:pPr eaLnBrk="1" hangingPunct="1">
              <a:buNone/>
              <a:defRPr/>
            </a:pPr>
            <a:r>
              <a:rPr lang="en-US" sz="1800" dirty="0" smtClean="0"/>
              <a:t>contact 	you 		as 		soon 		as</a:t>
            </a:r>
          </a:p>
          <a:p>
            <a:pPr eaLnBrk="1" hangingPunct="1">
              <a:buNone/>
              <a:defRPr/>
            </a:pPr>
            <a:r>
              <a:rPr lang="en-US" sz="1800" dirty="0" smtClean="0"/>
              <a:t>possible  	X		Love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rgbClr val="FFC000"/>
                </a:solidFill>
              </a:rPr>
              <a:t> </a:t>
            </a:r>
            <a:r>
              <a:rPr lang="en-US" sz="1200" dirty="0" err="1" smtClean="0">
                <a:solidFill>
                  <a:srgbClr val="FFFF99"/>
                </a:solidFill>
              </a:rPr>
              <a:t>Ima</a:t>
            </a:r>
            <a:r>
              <a:rPr lang="en-US" sz="1200" dirty="0" smtClean="0">
                <a:solidFill>
                  <a:srgbClr val="FFFF99"/>
                </a:solidFill>
              </a:rPr>
              <a:t> Wreck   Tel: 203-999-9999</a:t>
            </a:r>
            <a:r>
              <a:rPr lang="en-US" sz="1200" dirty="0" smtClean="0">
                <a:solidFill>
                  <a:srgbClr val="FFC000"/>
                </a:solidFill>
              </a:rPr>
              <a:t>”</a:t>
            </a:r>
            <a:endParaRPr lang="en-US" sz="1200" dirty="0" smtClean="0">
              <a:solidFill>
                <a:srgbClr val="FFFF66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rgbClr val="FFFF66"/>
                </a:solidFill>
              </a:rPr>
              <a:t>                                                                        Sent to:   Barb K1EIR    Jan 03    1840 (E).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rgbClr val="FFFF00"/>
                </a:solidFill>
              </a:rPr>
              <a:t>RADIOGRAMS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solidFill>
                  <a:srgbClr val="FFFF66"/>
                </a:solidFill>
              </a:rPr>
              <a:t>IMAGINE IF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solidFill>
                  <a:srgbClr val="FFFF66"/>
                </a:solidFill>
              </a:rPr>
              <a:t> we could shorten that message to Sarah by up to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7200" dirty="0" smtClean="0">
                <a:solidFill>
                  <a:srgbClr val="FFFF66"/>
                </a:solidFill>
              </a:rPr>
              <a:t>75% !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200" dirty="0" smtClean="0">
                <a:solidFill>
                  <a:srgbClr val="FFFF66"/>
                </a:solidFill>
              </a:rPr>
              <a:t>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85850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rgbClr val="FFFF00"/>
                </a:solidFill>
              </a:rPr>
              <a:t>RADIOGRAMS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6600" dirty="0" smtClean="0">
                <a:solidFill>
                  <a:srgbClr val="FFFF66"/>
                </a:solidFill>
              </a:rPr>
              <a:t>INTRODUCING</a:t>
            </a:r>
            <a:br>
              <a:rPr lang="en-US" sz="6600" dirty="0" smtClean="0">
                <a:solidFill>
                  <a:srgbClr val="FFFF66"/>
                </a:solidFill>
              </a:rPr>
            </a:br>
            <a:r>
              <a:rPr lang="en-US" sz="6600" dirty="0" smtClean="0">
                <a:solidFill>
                  <a:srgbClr val="FFFF66"/>
                </a:solidFill>
              </a:rPr>
              <a:t>THE </a:t>
            </a:r>
            <a:br>
              <a:rPr lang="en-US" sz="6600" dirty="0" smtClean="0">
                <a:solidFill>
                  <a:srgbClr val="FFFF66"/>
                </a:solidFill>
              </a:rPr>
            </a:br>
            <a:r>
              <a:rPr lang="en-US" sz="6600" dirty="0" smtClean="0">
                <a:solidFill>
                  <a:srgbClr val="FFFF66"/>
                </a:solidFill>
              </a:rPr>
              <a:t>ARL Numbers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64923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He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 </a:t>
            </a:r>
            <a:r>
              <a:rPr lang="en-US" sz="4000" dirty="0" smtClean="0">
                <a:solidFill>
                  <a:srgbClr val="FFFF00"/>
                </a:solidFill>
              </a:rPr>
              <a:t>&amp; Welfare Message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Sample #5 with ARL #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#101  W  B72  WA1TRY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ARL 7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smtClean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Wallingford, CT  1330 (E) Jan 03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FFFF99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99"/>
                </a:solidFill>
              </a:rPr>
              <a:t>Missy Sharafanowich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99"/>
                </a:solidFill>
              </a:rPr>
              <a:t>498 Peugeot Sound View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99"/>
                </a:solidFill>
              </a:rPr>
              <a:t>Torment Bridge Island, WA  45678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99"/>
                </a:solidFill>
              </a:rPr>
              <a:t>Tel: 206-765-4321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2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ARL  ONE  ARL  FOUR  ARL  SIX  Love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Signature: </a:t>
            </a:r>
            <a:r>
              <a:rPr lang="en-US" sz="2000" dirty="0" smtClean="0">
                <a:solidFill>
                  <a:srgbClr val="FFFF99"/>
                </a:solidFill>
              </a:rPr>
              <a:t>“ </a:t>
            </a:r>
            <a:r>
              <a:rPr lang="en-US" sz="2000" dirty="0" err="1" smtClean="0">
                <a:solidFill>
                  <a:srgbClr val="FFFF99"/>
                </a:solidFill>
              </a:rPr>
              <a:t>Ima</a:t>
            </a:r>
            <a:r>
              <a:rPr lang="en-US" sz="2000" dirty="0" smtClean="0">
                <a:solidFill>
                  <a:srgbClr val="FFFF99"/>
                </a:solidFill>
              </a:rPr>
              <a:t> Wreck   Tel: 203-999-9999”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66"/>
              </a:solidFill>
            </a:endParaRPr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rgbClr val="FFFF66"/>
                </a:solidFill>
              </a:rPr>
              <a:t>Sent to:   Barb K1EIR   Jan 3    1840 (E).</a:t>
            </a:r>
          </a:p>
        </p:txBody>
      </p:sp>
    </p:spTree>
    <p:extLst>
      <p:ext uri="{BB962C8B-B14F-4D97-AF65-F5344CB8AC3E}">
        <p14:creationId xmlns:p14="http://schemas.microsoft.com/office/powerpoint/2010/main" val="1603844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58138" cy="981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ARL Numbered Texts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Purpose &amp; How Counted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391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US" sz="2000" dirty="0" smtClean="0"/>
              <a:t>ARL Numbered Texts replace common phrases in message body text (i.e., Happy Birthday, Greetings by amateur radio, etc.)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US" sz="2000" dirty="0" smtClean="0"/>
              <a:t>Use of ARL texts reduce total message word count – faster and more consistent transmission of text.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US" sz="2000" dirty="0" smtClean="0">
                <a:solidFill>
                  <a:srgbClr val="FFFF99"/>
                </a:solidFill>
                <a:latin typeface="Arial Black" panose="020B0A04020102020204" pitchFamily="34" charset="0"/>
              </a:rPr>
              <a:t>Translated before delivery of message to addressee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endParaRPr lang="en-US" sz="1000" dirty="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US" sz="2000" dirty="0" smtClean="0"/>
              <a:t>ARL text numbers are always spelled-out in words: </a:t>
            </a:r>
            <a:br>
              <a:rPr lang="en-US" sz="2000" dirty="0" smtClean="0"/>
            </a:br>
            <a:r>
              <a:rPr lang="en-US" sz="2000" dirty="0" smtClean="0"/>
              <a:t>ARL SEVEN (Count =2)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US" sz="2000" dirty="0" smtClean="0"/>
              <a:t>ARL FORTY SIX (Count =3)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000" dirty="0" smtClean="0"/>
              <a:t>Message word count (check) is written as “ARL#” (i.e., ARL4 or ARL15) to alert operators that the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message includes at least one ARL numbered text.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77813"/>
            <a:ext cx="7956550" cy="979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66"/>
                </a:solidFill>
              </a:rPr>
              <a:t>ARL</a:t>
            </a:r>
            <a:r>
              <a:rPr lang="en-US" sz="4000" dirty="0" smtClean="0"/>
              <a:t> Numbered Texts (Examples)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3914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000" dirty="0" smtClean="0">
                <a:solidFill>
                  <a:srgbClr val="FFFF66"/>
                </a:solidFill>
              </a:rPr>
              <a:t>ARL FORTY SIX </a:t>
            </a:r>
            <a:r>
              <a:rPr lang="en-US" sz="2000" dirty="0" smtClean="0"/>
              <a:t>= Greetings on your birthday and best wishes for many more to come.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  <a:defRPr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000" dirty="0" smtClean="0">
                <a:solidFill>
                  <a:srgbClr val="FFFF66"/>
                </a:solidFill>
              </a:rPr>
              <a:t>ARL FORTY SEVEN </a:t>
            </a:r>
            <a:r>
              <a:rPr lang="en-US" sz="2000" dirty="0" smtClean="0"/>
              <a:t>= Your message ______ to ______ delivered _______ _______UTC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defRPr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000" dirty="0" smtClean="0">
                <a:solidFill>
                  <a:srgbClr val="FFFF66"/>
                </a:solidFill>
              </a:rPr>
              <a:t>ARL FIFTY </a:t>
            </a:r>
            <a:r>
              <a:rPr lang="en-US" sz="2000" dirty="0" smtClean="0"/>
              <a:t>= Greetings by amateur radio.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defRPr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000" dirty="0" smtClean="0">
                <a:solidFill>
                  <a:srgbClr val="FFFF66"/>
                </a:solidFill>
              </a:rPr>
              <a:t>ARL FIFTY ONE </a:t>
            </a:r>
            <a:r>
              <a:rPr lang="en-US" sz="2000" dirty="0" smtClean="0"/>
              <a:t>= Greetings by amateur radio. This message is sent as a free public service by ham radio operators at _______. Am having a wonderful time.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defRPr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000" dirty="0" smtClean="0">
                <a:solidFill>
                  <a:srgbClr val="FFFF66"/>
                </a:solidFill>
              </a:rPr>
              <a:t>ARL SIXTY SEVEN </a:t>
            </a:r>
            <a:r>
              <a:rPr lang="en-US" sz="2000" dirty="0" smtClean="0"/>
              <a:t>= Your message number _____ undeliverable because of ______. Please advise.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77813"/>
            <a:ext cx="7929562" cy="1139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smtClean="0"/>
              <a:t>National Traffic System (NTS)</a:t>
            </a:r>
            <a:br>
              <a:rPr lang="en-US" sz="4000" smtClean="0"/>
            </a:br>
            <a:r>
              <a:rPr lang="en-US" sz="4000" smtClean="0"/>
              <a:t> Messaging Basics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524000"/>
            <a:ext cx="6092825" cy="45720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Tx/>
              <a:buNone/>
              <a:defRPr/>
            </a:pPr>
            <a:r>
              <a:rPr lang="en-US" u="sng" dirty="0" smtClean="0"/>
              <a:t>Outline </a:t>
            </a:r>
          </a:p>
          <a:p>
            <a:r>
              <a:rPr lang="en-US" sz="2400" dirty="0">
                <a:effectLst/>
              </a:rPr>
              <a:t>C</a:t>
            </a:r>
            <a:r>
              <a:rPr lang="en-US" sz="2400" dirty="0" smtClean="0">
                <a:effectLst/>
              </a:rPr>
              <a:t>reate an </a:t>
            </a:r>
            <a:r>
              <a:rPr lang="en-US" sz="2400" dirty="0">
                <a:effectLst/>
              </a:rPr>
              <a:t>NTS message </a:t>
            </a:r>
            <a:r>
              <a:rPr lang="en-US" sz="2400" dirty="0" smtClean="0">
                <a:effectLst/>
              </a:rPr>
              <a:t>Radiogram</a:t>
            </a:r>
            <a:endParaRPr lang="en-US" sz="2400" dirty="0">
              <a:effectLst/>
            </a:endParaRPr>
          </a:p>
          <a:p>
            <a:r>
              <a:rPr lang="en-US" sz="2400" dirty="0">
                <a:effectLst/>
              </a:rPr>
              <a:t>S</a:t>
            </a:r>
            <a:r>
              <a:rPr lang="en-US" sz="2400" dirty="0" smtClean="0">
                <a:effectLst/>
              </a:rPr>
              <a:t>end </a:t>
            </a:r>
            <a:r>
              <a:rPr lang="en-US" sz="2400" dirty="0">
                <a:effectLst/>
              </a:rPr>
              <a:t>the message on the net</a:t>
            </a:r>
          </a:p>
          <a:p>
            <a:r>
              <a:rPr lang="en-US" sz="2400" dirty="0" smtClean="0">
                <a:effectLst/>
              </a:rPr>
              <a:t>Receive </a:t>
            </a:r>
            <a:r>
              <a:rPr lang="en-US" sz="2400" dirty="0">
                <a:effectLst/>
              </a:rPr>
              <a:t>and </a:t>
            </a:r>
            <a:r>
              <a:rPr lang="en-US" sz="2400" dirty="0" smtClean="0">
                <a:effectLst/>
              </a:rPr>
              <a:t>Process </a:t>
            </a:r>
            <a:r>
              <a:rPr lang="en-US" sz="2400" dirty="0">
                <a:effectLst/>
              </a:rPr>
              <a:t>the </a:t>
            </a:r>
            <a:r>
              <a:rPr lang="en-US" sz="2400" dirty="0" smtClean="0">
                <a:effectLst/>
              </a:rPr>
              <a:t>message</a:t>
            </a:r>
            <a:endParaRPr lang="en-US" sz="2400" dirty="0">
              <a:effectLst/>
            </a:endParaRPr>
          </a:p>
          <a:p>
            <a:r>
              <a:rPr lang="en-US" sz="2400" dirty="0">
                <a:effectLst/>
              </a:rPr>
              <a:t>D</a:t>
            </a:r>
            <a:r>
              <a:rPr lang="en-US" sz="2400" dirty="0" smtClean="0">
                <a:effectLst/>
              </a:rPr>
              <a:t>istribute </a:t>
            </a:r>
            <a:r>
              <a:rPr lang="en-US" sz="2400" dirty="0">
                <a:effectLst/>
              </a:rPr>
              <a:t>the message to the Addressee</a:t>
            </a:r>
          </a:p>
          <a:p>
            <a:r>
              <a:rPr lang="en-US" sz="2400" dirty="0">
                <a:effectLst/>
              </a:rPr>
              <a:t>M</a:t>
            </a:r>
            <a:r>
              <a:rPr lang="en-US" sz="2400" dirty="0" smtClean="0">
                <a:effectLst/>
              </a:rPr>
              <a:t>aintain </a:t>
            </a:r>
            <a:r>
              <a:rPr lang="en-US" sz="2400" dirty="0">
                <a:effectLst/>
              </a:rPr>
              <a:t>proper </a:t>
            </a:r>
            <a:r>
              <a:rPr lang="en-US" sz="2400" dirty="0" smtClean="0">
                <a:effectLst/>
              </a:rPr>
              <a:t>documentation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folHlink"/>
                </a:solidFill>
              </a:rPr>
              <a:t>Public </a:t>
            </a:r>
            <a:r>
              <a:rPr lang="en-US" sz="3600" dirty="0" err="1" smtClean="0">
                <a:solidFill>
                  <a:schemeClr val="folHlink"/>
                </a:solidFill>
              </a:rPr>
              <a:t>Serivce</a:t>
            </a:r>
            <a:r>
              <a:rPr lang="en-US" sz="3600" dirty="0" smtClean="0">
                <a:solidFill>
                  <a:schemeClr val="folHlink"/>
                </a:solidFill>
              </a:rPr>
              <a:t> Related</a:t>
            </a:r>
            <a:br>
              <a:rPr lang="en-US" sz="3600" dirty="0" smtClean="0">
                <a:solidFill>
                  <a:schemeClr val="folHlink"/>
                </a:solidFill>
              </a:rPr>
            </a:br>
            <a:r>
              <a:rPr lang="en-US" sz="3600" dirty="0" smtClean="0">
                <a:solidFill>
                  <a:srgbClr val="FFFF99"/>
                </a:solidFill>
              </a:rPr>
              <a:t>ARL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FF99"/>
                </a:solidFill>
              </a:rPr>
              <a:t>Numbered Texts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rgbClr val="FFFF99"/>
                </a:solidFill>
              </a:rPr>
              <a:t>ONE</a:t>
            </a:r>
            <a:r>
              <a:rPr lang="en-US" sz="2800" b="1" dirty="0" smtClean="0"/>
              <a:t>  </a:t>
            </a:r>
            <a:r>
              <a:rPr lang="en-US" sz="2400" dirty="0" smtClean="0"/>
              <a:t>Everyone safe here. Please don't worry.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rgbClr val="FFFF99"/>
                </a:solidFill>
              </a:rPr>
              <a:t>TWO</a:t>
            </a:r>
            <a:r>
              <a:rPr lang="en-US" sz="2800" b="1" dirty="0" smtClean="0"/>
              <a:t>  </a:t>
            </a:r>
            <a:r>
              <a:rPr lang="en-US" sz="2400" dirty="0" smtClean="0"/>
              <a:t>Coming home as soon as possible.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rgbClr val="FFFF99"/>
                </a:solidFill>
              </a:rPr>
              <a:t>THREE</a:t>
            </a:r>
            <a:r>
              <a:rPr lang="en-US" sz="2800" b="1" dirty="0" smtClean="0"/>
              <a:t>  </a:t>
            </a:r>
            <a:r>
              <a:rPr lang="en-US" sz="2400" dirty="0" smtClean="0"/>
              <a:t>Am in _______ hospital. Receiving excellent care and recovering fine.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rgbClr val="FFFF99"/>
                </a:solidFill>
              </a:rPr>
              <a:t>FOUR </a:t>
            </a:r>
            <a:r>
              <a:rPr lang="en-US" sz="2800" b="1" dirty="0" smtClean="0"/>
              <a:t> </a:t>
            </a:r>
            <a:r>
              <a:rPr lang="en-US" sz="2400" dirty="0" smtClean="0"/>
              <a:t>Only slight property damage here. Do not be concerned about disaster reports.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800" b="1" dirty="0" smtClean="0">
                <a:solidFill>
                  <a:srgbClr val="FFFF99"/>
                </a:solidFill>
              </a:rPr>
              <a:t>FIVE</a:t>
            </a:r>
            <a:r>
              <a:rPr lang="en-US" sz="2800" b="1" dirty="0" smtClean="0"/>
              <a:t>  </a:t>
            </a:r>
            <a:r>
              <a:rPr lang="en-US" sz="2400" dirty="0" smtClean="0"/>
              <a:t>Am moving to new location. Send no further mail or communication. Will inform you of new address when relocated.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99"/>
                </a:solidFill>
              </a:rPr>
              <a:t>ARL</a:t>
            </a:r>
            <a:r>
              <a:rPr lang="en-US" dirty="0" smtClean="0"/>
              <a:t> Numbered Texts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Group One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For Possible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"Relief” / “Emergency "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Use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99"/>
                </a:solidFill>
              </a:rPr>
              <a:t/>
            </a:r>
            <a:br>
              <a:rPr lang="en-US" sz="3600" dirty="0" smtClean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/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b="1" dirty="0">
                <a:solidFill>
                  <a:srgbClr val="FFFF99"/>
                </a:solidFill>
              </a:rPr>
              <a:t>ARL</a:t>
            </a:r>
            <a:r>
              <a:rPr lang="en-US" b="1" dirty="0"/>
              <a:t> Numbered Texts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"Relief” / “Emergency " Use</a:t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99"/>
                </a:solidFill>
              </a:rPr>
              <a:t>ONE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Everyone safe here. Please don't worry.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99"/>
                </a:solidFill>
              </a:rPr>
              <a:t>FOUR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Only slight property damage here. Do not be concerned about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disaster reports.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99"/>
                </a:solidFill>
              </a:rPr>
              <a:t>FIVE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Am moving to new location. Send no further mail or communication. Will inform you of new address when relocated.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99"/>
                </a:solidFill>
              </a:rPr>
              <a:t>ARL</a:t>
            </a:r>
            <a:r>
              <a:rPr lang="en-US" b="1" dirty="0"/>
              <a:t> Numbered Texts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"Relief” / “Emergency " Use</a:t>
            </a:r>
            <a:endParaRPr lang="en-US" dirty="0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SIX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Will contact you as soon as possible.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EIGHT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Need additional ______ mobile or portable equipment for immediate emergency use.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NINE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Additional ______ radio operators needed to assist with emergency at this location.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Please contact _______. Advise to standby and provide further emergency information, instructions or assistance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99"/>
                </a:solidFill>
              </a:rPr>
              <a:t>ARL</a:t>
            </a:r>
            <a:r>
              <a:rPr lang="en-US" b="1" dirty="0"/>
              <a:t> Numbered Texts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"Relief” / “Emergency " Use</a:t>
            </a:r>
            <a:endParaRPr lang="en-US" dirty="0" smtClean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ELEVEN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Establish Amateur Radio emergency communications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with ______ on _______ </a:t>
            </a:r>
            <a:r>
              <a:rPr lang="en-US" sz="2000" dirty="0" err="1" smtClean="0"/>
              <a:t>MHz.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THIRTEEN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Medical emergency situation exits here.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FOURTEEN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Situation here becoming critical.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Losses and damage from ______ increasing.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FIFTEEN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Please advise your condition and what help is needed.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99"/>
                </a:solidFill>
              </a:rPr>
              <a:t>ARL</a:t>
            </a:r>
            <a:r>
              <a:rPr lang="en-US" b="1" dirty="0"/>
              <a:t> Numbered Texts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"Relief” / “Emergency " Use</a:t>
            </a:r>
            <a:endParaRPr lang="en-US" dirty="0" smtClean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SIXTEEN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Property damage very severe in this area.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SEVENTEEN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REACT communications services also available. Establish REACT communication with _______on channel _______.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EIGHTEEN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Please contact me as soon as possible at _______.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NINETEEN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Request health and welfare report on _______. (State name, address and telephone number.)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99"/>
                </a:solidFill>
              </a:rPr>
              <a:t>ARL</a:t>
            </a:r>
            <a:r>
              <a:rPr lang="en-US" b="1" dirty="0"/>
              <a:t> Numbered Texts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"Relief” / “Emergency " Use</a:t>
            </a:r>
            <a:endParaRPr lang="en-US" dirty="0" smtClean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TWENTY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Temporarily stranded. Will need some assistance.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Please contact me at _______.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TWENTY ONE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Search and Rescue assistance is needed by local authorities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here. Advise availability.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TWENTY TWO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Need accurate information on the extent and type of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conditions now existing at your location. Please furnish this information and reply without delay.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99"/>
                </a:solidFill>
              </a:rPr>
              <a:t>ARL</a:t>
            </a:r>
            <a:r>
              <a:rPr lang="en-US" b="1" dirty="0"/>
              <a:t> Numbered Texts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"Relief” / “Emergency " Use</a:t>
            </a:r>
            <a:endParaRPr lang="en-US" dirty="0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0"/>
              </a:lnSpc>
              <a:spcBef>
                <a:spcPct val="8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1200" b="1" dirty="0" smtClean="0">
              <a:solidFill>
                <a:schemeClr val="folHlink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TWENTY THREE</a:t>
            </a:r>
          </a:p>
          <a:p>
            <a:pPr eaLnBrk="1" hangingPunct="1"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1600" b="1" dirty="0" smtClean="0"/>
              <a:t>Report at once the accessibility and best way to reach your location.</a:t>
            </a:r>
            <a:r>
              <a:rPr lang="en-US" sz="1600" dirty="0" smtClean="0"/>
              <a:t> </a:t>
            </a:r>
            <a:endParaRPr lang="en-US" sz="1600" b="1" dirty="0" smtClean="0"/>
          </a:p>
          <a:p>
            <a:pPr eaLnBrk="1" hangingPunct="1"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TWENTY FOUR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1600" b="1" dirty="0" smtClean="0"/>
              <a:t>Evacuation of residents from this area urgently needed. Advise plans for help. </a:t>
            </a:r>
          </a:p>
          <a:p>
            <a:pPr eaLnBrk="1" hangingPunct="1">
              <a:lnSpc>
                <a:spcPct val="80000"/>
              </a:lnSpc>
              <a:spcBef>
                <a:spcPct val="8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eaLnBrk="1" hangingPunct="1"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TWENTY FIVE</a:t>
            </a:r>
          </a:p>
          <a:p>
            <a:pPr eaLnBrk="1" hangingPunct="1"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sz="1600" b="1" dirty="0" smtClean="0"/>
              <a:t>Furnish as soon as possible the weather conditions at your location. </a:t>
            </a:r>
          </a:p>
          <a:p>
            <a:pPr eaLnBrk="1" hangingPunct="1"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16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FF99"/>
                </a:solidFill>
              </a:rPr>
              <a:t>ARL</a:t>
            </a:r>
            <a:r>
              <a:rPr lang="en-US" b="1" dirty="0"/>
              <a:t> Numbered Texts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"Relief” / “Emergency " Use</a:t>
            </a:r>
            <a:endParaRPr lang="en-US" dirty="0" smtClean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TWENTY SIX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Help and care for evacuation of sick and injured from this location needed at once.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SIXTY FOUR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Arrived safely at _______.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66"/>
                </a:solidFill>
              </a:rPr>
              <a:t>SIXTY SEVEN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Your message number _______ undeliverable because of _______. Please advise.</a:t>
            </a:r>
            <a:r>
              <a:rPr lang="en-US" dirty="0" smtClean="0"/>
              <a:t> </a:t>
            </a: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99"/>
                </a:solidFill>
              </a:rPr>
              <a:t>“E” &amp; “P” </a:t>
            </a:r>
            <a:br>
              <a:rPr lang="en-US" b="1" dirty="0" smtClean="0">
                <a:solidFill>
                  <a:srgbClr val="FFFF99"/>
                </a:solidFill>
              </a:rPr>
            </a:br>
            <a:r>
              <a:rPr lang="en-US" b="1" dirty="0" smtClean="0">
                <a:solidFill>
                  <a:srgbClr val="FFFF99"/>
                </a:solidFill>
              </a:rPr>
              <a:t>MESSAGES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SPECIAL NOTE: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66"/>
                </a:solidFill>
              </a:rPr>
              <a:t>Emergency and Priority</a:t>
            </a:r>
            <a:r>
              <a:rPr lang="en-US" dirty="0" smtClean="0"/>
              <a:t> messages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originating from </a:t>
            </a:r>
            <a:r>
              <a:rPr lang="en-US" dirty="0" smtClean="0">
                <a:solidFill>
                  <a:srgbClr val="FFFF66"/>
                </a:solidFill>
              </a:rPr>
              <a:t>official sources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9900"/>
                </a:solidFill>
              </a:rPr>
              <a:t>*** MUST ***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FFFF66"/>
                </a:solidFill>
              </a:rPr>
              <a:t>carry the signature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smtClean="0"/>
              <a:t>of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FF66"/>
                </a:solidFill>
              </a:rPr>
              <a:t>originating official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454025"/>
            <a:ext cx="7929562" cy="9493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Advantages of NTS Messaging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04975" y="1892300"/>
            <a:ext cx="6388100" cy="350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Wireless! Send them from anywhere.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Use a little HT or a big base station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Standard Format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Accountability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NTS Nets meet daily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Speed (digipeater vs. email)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smtClean="0"/>
              <a:t>When all else fails…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Fun, good practice &amp; helpful!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66"/>
                </a:solidFill>
              </a:rPr>
              <a:t>How to Deliver an NTS Message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30388"/>
            <a:ext cx="7472363" cy="3684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5000"/>
              </a:spcAft>
              <a:defRPr/>
            </a:pPr>
            <a:r>
              <a:rPr lang="en-US" sz="2400" smtClean="0"/>
              <a:t>Preferred delivery is via telephone.</a:t>
            </a:r>
          </a:p>
          <a:p>
            <a:pPr eaLnBrk="1" hangingPunct="1">
              <a:lnSpc>
                <a:spcPct val="90000"/>
              </a:lnSpc>
              <a:spcAft>
                <a:spcPct val="55000"/>
              </a:spcAft>
              <a:defRPr/>
            </a:pPr>
            <a:r>
              <a:rPr lang="en-US" sz="2400" smtClean="0"/>
              <a:t>Okay to leave on voicemail or answering machine IF you are comfortable you reached the right person.</a:t>
            </a:r>
          </a:p>
          <a:p>
            <a:pPr eaLnBrk="1" hangingPunct="1">
              <a:lnSpc>
                <a:spcPct val="90000"/>
              </a:lnSpc>
              <a:spcAft>
                <a:spcPct val="55000"/>
              </a:spcAft>
              <a:defRPr/>
            </a:pPr>
            <a:r>
              <a:rPr lang="en-US" sz="2400" smtClean="0"/>
              <a:t>Radiogram postcard if cannot reach by phone.</a:t>
            </a:r>
          </a:p>
          <a:p>
            <a:pPr eaLnBrk="1" hangingPunct="1">
              <a:lnSpc>
                <a:spcPct val="90000"/>
              </a:lnSpc>
              <a:spcAft>
                <a:spcPct val="55000"/>
              </a:spcAft>
              <a:defRPr/>
            </a:pPr>
            <a:r>
              <a:rPr lang="en-US" sz="2400" smtClean="0"/>
              <a:t>Service originating station to inform if cannot deliver or if they requested confirmation.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468313"/>
            <a:ext cx="8077200" cy="85407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rgbClr val="FFFF66"/>
                </a:solidFill>
              </a:rPr>
              <a:t>Record Keeping &amp; Reporting </a:t>
            </a:r>
            <a:br>
              <a:rPr lang="en-US" sz="3000" dirty="0" smtClean="0">
                <a:solidFill>
                  <a:srgbClr val="FFFF66"/>
                </a:solidFill>
              </a:rPr>
            </a:br>
            <a:r>
              <a:rPr lang="en-US" sz="3000" dirty="0" smtClean="0">
                <a:solidFill>
                  <a:srgbClr val="FFFF66"/>
                </a:solidFill>
              </a:rPr>
              <a:t>Public </a:t>
            </a:r>
            <a:r>
              <a:rPr lang="en-US" sz="3000" dirty="0" err="1" smtClean="0">
                <a:solidFill>
                  <a:srgbClr val="FFFF66"/>
                </a:solidFill>
              </a:rPr>
              <a:t>Serivce</a:t>
            </a:r>
            <a:r>
              <a:rPr lang="en-US" sz="3000" dirty="0" smtClean="0">
                <a:solidFill>
                  <a:srgbClr val="FFFF66"/>
                </a:solidFill>
              </a:rPr>
              <a:t> Honor Roll (PSHR)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17688"/>
            <a:ext cx="8534400" cy="3794125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dirty="0" smtClean="0"/>
              <a:t>Use a log sheet to keep track of your messages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dirty="0" smtClean="0"/>
              <a:t>Use a PSHR log sheet to tally monthly points for Public Service Honor Roll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dirty="0" smtClean="0"/>
              <a:t>Report message count (originated, sent, received</a:t>
            </a:r>
            <a:br>
              <a:rPr lang="en-US" sz="2400" dirty="0" smtClean="0"/>
            </a:br>
            <a:r>
              <a:rPr lang="en-US" sz="2400" dirty="0" smtClean="0"/>
              <a:t>&amp; delivered) to STM monthly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dirty="0" smtClean="0"/>
              <a:t>Report PSHR totals to STM        			</a:t>
            </a:r>
            <a:endParaRPr lang="en-US" sz="2400" dirty="0"/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None/>
              <a:defRPr/>
            </a:pPr>
            <a:r>
              <a:rPr lang="en-US" sz="2400" dirty="0" smtClean="0"/>
              <a:t>    STM = Anne West - K1STM  (k1stm@arrl.net)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Local </a:t>
            </a:r>
            <a:r>
              <a:rPr lang="en-US" sz="4000" dirty="0" smtClean="0">
                <a:solidFill>
                  <a:srgbClr val="FF0000"/>
                </a:solidFill>
              </a:rPr>
              <a:t>NTS</a:t>
            </a:r>
            <a:r>
              <a:rPr lang="en-US" sz="4000" dirty="0" smtClean="0"/>
              <a:t> Nets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/>
              <a:t>WESCONN </a:t>
            </a:r>
            <a:r>
              <a:rPr lang="en-US" sz="2800" dirty="0" smtClean="0"/>
              <a:t>(Western </a:t>
            </a:r>
            <a:r>
              <a:rPr lang="en-US" sz="2800" dirty="0"/>
              <a:t>CT Traffic </a:t>
            </a:r>
            <a:r>
              <a:rPr lang="en-US" sz="2800" dirty="0" smtClean="0"/>
              <a:t>Net)</a:t>
            </a:r>
            <a:endParaRPr lang="en-US" sz="28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600" b="1" dirty="0" smtClean="0"/>
              <a:t>  </a:t>
            </a:r>
            <a:r>
              <a:rPr lang="en-US" sz="1600" b="1" smtClean="0"/>
              <a:t>Daily    8:30 </a:t>
            </a:r>
            <a:r>
              <a:rPr lang="en-US" sz="1600" b="1" dirty="0" smtClean="0"/>
              <a:t>pm   147.18  (+)  141.3   (</a:t>
            </a:r>
            <a:r>
              <a:rPr lang="en-US" sz="1600" b="1" dirty="0" smtClean="0">
                <a:latin typeface="+mj-lt"/>
              </a:rPr>
              <a:t>W1HDN</a:t>
            </a:r>
            <a:r>
              <a:rPr lang="en-US" sz="1600" dirty="0" smtClean="0"/>
              <a:t>- </a:t>
            </a:r>
            <a:r>
              <a:rPr lang="en-US" sz="1600" b="1" dirty="0" smtClean="0"/>
              <a:t>Prospect)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0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000" b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/>
              <a:t>EASTCONN </a:t>
            </a:r>
            <a:r>
              <a:rPr lang="en-US" sz="2800" dirty="0" smtClean="0"/>
              <a:t>(</a:t>
            </a:r>
            <a:r>
              <a:rPr lang="en-US" sz="2800" dirty="0"/>
              <a:t>Eastern CT Traffic </a:t>
            </a:r>
            <a:r>
              <a:rPr lang="en-US" sz="2800" dirty="0" smtClean="0"/>
              <a:t>Net)</a:t>
            </a:r>
            <a:endParaRPr lang="en-US" sz="2800" b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/>
              <a:t>  </a:t>
            </a:r>
            <a:r>
              <a:rPr lang="en-US" sz="1800" b="1" dirty="0" smtClean="0">
                <a:latin typeface="+mj-lt"/>
              </a:rPr>
              <a:t>Daily     9:00 PM   146.730 (-)  156.7 (N1NW - Norwich)</a:t>
            </a:r>
            <a:endParaRPr lang="en-US" sz="18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0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0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>
                <a:effectLst/>
              </a:rPr>
              <a:t>NUTMEG     </a:t>
            </a:r>
            <a:r>
              <a:rPr lang="en-US" sz="2800" dirty="0" smtClean="0">
                <a:effectLst/>
              </a:rPr>
              <a:t>(Nutmeg VHF </a:t>
            </a:r>
            <a:r>
              <a:rPr lang="en-US" sz="2800" dirty="0">
                <a:effectLst/>
              </a:rPr>
              <a:t>Traffic </a:t>
            </a:r>
            <a:r>
              <a:rPr lang="en-US" sz="2800" dirty="0" smtClean="0">
                <a:effectLst/>
              </a:rPr>
              <a:t>Net)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b="1" dirty="0" smtClean="0">
                <a:effectLst/>
                <a:latin typeface="+mj-lt"/>
              </a:rPr>
              <a:t>M, T, </a:t>
            </a:r>
            <a:r>
              <a:rPr lang="en-US" sz="1800" b="1" dirty="0" err="1" smtClean="0">
                <a:effectLst/>
                <a:latin typeface="+mj-lt"/>
              </a:rPr>
              <a:t>Th</a:t>
            </a:r>
            <a:r>
              <a:rPr lang="en-US" sz="1800" b="1" dirty="0" smtClean="0">
                <a:effectLst/>
                <a:latin typeface="+mj-lt"/>
              </a:rPr>
              <a:t>,  7:30 PM  146.685 (-)  141.3  (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W1DTH – Bristol</a:t>
            </a:r>
            <a:r>
              <a:rPr lang="en-US" sz="1800" b="1" dirty="0" smtClean="0">
                <a:effectLst/>
                <a:latin typeface="+mj-lt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b="1" dirty="0">
                <a:effectLst/>
              </a:rPr>
              <a:t>F, S, Sn</a:t>
            </a:r>
            <a:endParaRPr lang="en-US" sz="1800" b="1" dirty="0" smtClean="0">
              <a:effectLst/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0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000" b="1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CT Phone Net (HF):</a:t>
            </a:r>
            <a:r>
              <a:rPr lang="en-US" sz="2800" dirty="0" smtClean="0"/>
              <a:t> </a:t>
            </a:r>
          </a:p>
          <a:p>
            <a:pPr marL="114300" lvl="1" indent="0" eaLnBrk="1" hangingPunct="1">
              <a:lnSpc>
                <a:spcPct val="90000"/>
              </a:lnSpc>
              <a:defRPr/>
            </a:pPr>
            <a:r>
              <a:rPr lang="en-US" sz="1800" dirty="0" smtClean="0"/>
              <a:t>  Mon-Sat  6 pm  3.973 MHz</a:t>
            </a:r>
          </a:p>
          <a:p>
            <a:pPr marL="114300" lvl="1" indent="0" eaLnBrk="1" hangingPunct="1">
              <a:lnSpc>
                <a:spcPct val="90000"/>
              </a:lnSpc>
              <a:defRPr/>
            </a:pPr>
            <a:r>
              <a:rPr lang="en-US" sz="1800" dirty="0" smtClean="0"/>
              <a:t>  Sunday  10 am  3.965 MHz</a:t>
            </a:r>
          </a:p>
          <a:p>
            <a:pPr marL="114300" lvl="1" indent="0" eaLnBrk="1" hangingPunct="1">
              <a:lnSpc>
                <a:spcPct val="90000"/>
              </a:lnSpc>
              <a:buNone/>
              <a:defRPr/>
            </a:pPr>
            <a:r>
              <a:rPr lang="en-US" sz="1800" dirty="0" smtClean="0"/>
              <a:t>(Alternate Frequency: 7.280 MHz)</a:t>
            </a:r>
          </a:p>
          <a:p>
            <a:pPr marL="1143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993171"/>
              </p:ext>
            </p:extLst>
          </p:nvPr>
        </p:nvGraphicFramePr>
        <p:xfrm>
          <a:off x="304800" y="6858000"/>
          <a:ext cx="8229600" cy="365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C000"/>
                </a:solidFill>
              </a:rPr>
              <a:t>Sending Messages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28600" y="1600201"/>
            <a:ext cx="8458200" cy="1219200"/>
          </a:xfrm>
        </p:spPr>
        <p:txBody>
          <a:bodyPr/>
          <a:lstStyle/>
          <a:p>
            <a:r>
              <a:rPr lang="en-US" dirty="0" smtClean="0"/>
              <a:t>SPEED KILLS!   GO SLOW…</a:t>
            </a:r>
            <a:br>
              <a:rPr lang="en-US" dirty="0" smtClean="0"/>
            </a:br>
            <a:r>
              <a:rPr lang="en-US" dirty="0">
                <a:effectLst/>
              </a:rPr>
              <a:t>Preamble and Address</a:t>
            </a:r>
            <a:br>
              <a:rPr lang="en-US" dirty="0">
                <a:effectLst/>
              </a:rPr>
            </a:br>
            <a:r>
              <a:rPr lang="en-US" b="1" dirty="0">
                <a:effectLst/>
              </a:rPr>
              <a:t>BREAK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MESSAGE</a:t>
            </a:r>
            <a:br>
              <a:rPr lang="en-US" dirty="0">
                <a:effectLst/>
              </a:rPr>
            </a:br>
            <a:r>
              <a:rPr lang="en-US" b="1" dirty="0">
                <a:effectLst/>
              </a:rPr>
              <a:t>BREAK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Signature (not said)</a:t>
            </a:r>
            <a:br>
              <a:rPr lang="en-US" dirty="0">
                <a:effectLst/>
              </a:rPr>
            </a:br>
            <a:r>
              <a:rPr lang="en-US" b="1" dirty="0">
                <a:effectLst/>
              </a:rPr>
              <a:t>END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3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C000"/>
                </a:solidFill>
              </a:rPr>
              <a:t>Did You Miss Something?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28600" y="1600201"/>
            <a:ext cx="8458200" cy="121920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dirty="0" smtClean="0"/>
              <a:t>WORD AFTER</a:t>
            </a:r>
          </a:p>
          <a:p>
            <a:pPr algn="ctr">
              <a:spcAft>
                <a:spcPts val="600"/>
              </a:spcAft>
            </a:pPr>
            <a:r>
              <a:rPr lang="en-US" dirty="0" smtClean="0"/>
              <a:t>WORD BEFORE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ALL </a:t>
            </a:r>
            <a:r>
              <a:rPr lang="en-US" dirty="0" smtClean="0"/>
              <a:t>AFTER</a:t>
            </a:r>
          </a:p>
          <a:p>
            <a:pPr algn="ctr">
              <a:spcAft>
                <a:spcPts val="600"/>
              </a:spcAft>
            </a:pPr>
            <a:r>
              <a:rPr lang="en-US" dirty="0" smtClean="0"/>
              <a:t>ALL BEFORE</a:t>
            </a:r>
          </a:p>
          <a:p>
            <a:pPr algn="ctr">
              <a:spcAft>
                <a:spcPts val="600"/>
              </a:spcAft>
            </a:pPr>
            <a:r>
              <a:rPr lang="en-US" dirty="0" smtClean="0"/>
              <a:t>BETWEEN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4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END OF NCS THEORY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NEXT…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Health &amp; Welfare Traffic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2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dirty="0" smtClean="0">
                <a:solidFill>
                  <a:srgbClr val="FFFF66"/>
                </a:solidFill>
              </a:rPr>
              <a:t>LET’S DO IT!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8800" dirty="0" smtClean="0">
                <a:solidFill>
                  <a:srgbClr val="FFFF66"/>
                </a:solidFill>
                <a:sym typeface="Wingdings" pitchFamily="2" charset="2"/>
              </a:rPr>
              <a:t></a:t>
            </a:r>
            <a:endParaRPr lang="en-US" sz="8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9900"/>
                </a:solidFill>
              </a:rPr>
              <a:t>TRAFFIC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Verdana" pitchFamily="34" charset="0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ahoma" pitchFamily="34" charset="0"/>
              </a:rPr>
              <a:t>Precedence (</a:t>
            </a:r>
            <a:r>
              <a:rPr lang="en-US" sz="2800" b="1" dirty="0" smtClean="0">
                <a:solidFill>
                  <a:srgbClr val="FF9900"/>
                </a:solidFill>
                <a:latin typeface="Tahoma" pitchFamily="34" charset="0"/>
              </a:rPr>
              <a:t>E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</a:rPr>
              <a:t>, </a:t>
            </a:r>
            <a:r>
              <a:rPr lang="en-US" sz="2800" b="1" dirty="0" smtClean="0">
                <a:solidFill>
                  <a:srgbClr val="FF9900"/>
                </a:solidFill>
                <a:latin typeface="Tahoma" pitchFamily="34" charset="0"/>
              </a:rPr>
              <a:t>P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</a:rPr>
              <a:t>,</a:t>
            </a:r>
            <a:r>
              <a:rPr lang="en-US" sz="2800" b="1" dirty="0" smtClean="0">
                <a:solidFill>
                  <a:schemeClr val="tx1">
                    <a:lumMod val="65000"/>
                  </a:schemeClr>
                </a:solidFill>
                <a:latin typeface="Tahoma" pitchFamily="34" charset="0"/>
              </a:rPr>
              <a:t> </a:t>
            </a:r>
            <a:r>
              <a:rPr lang="en-US" sz="2800" b="1" dirty="0" smtClean="0">
                <a:solidFill>
                  <a:srgbClr val="FF9900"/>
                </a:solidFill>
                <a:latin typeface="Tahoma" pitchFamily="34" charset="0"/>
              </a:rPr>
              <a:t>W</a:t>
            </a:r>
            <a:r>
              <a:rPr lang="en-US" sz="2800" b="1" dirty="0" smtClean="0">
                <a:solidFill>
                  <a:srgbClr val="FFFF00"/>
                </a:solidFill>
                <a:latin typeface="Tahoma" pitchFamily="34" charset="0"/>
              </a:rPr>
              <a:t>, or R</a:t>
            </a:r>
            <a:r>
              <a:rPr lang="en-US" sz="2800" dirty="0" smtClean="0">
                <a:solidFill>
                  <a:srgbClr val="FFFF00"/>
                </a:solidFill>
                <a:latin typeface="Tahoma" pitchFamily="34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rgbClr val="FF9900"/>
                </a:solidFill>
                <a:latin typeface="Tahoma" pitchFamily="34" charset="0"/>
              </a:rPr>
              <a:t> E</a:t>
            </a:r>
            <a:r>
              <a:rPr lang="en-US" b="1" dirty="0" smtClean="0"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=</a:t>
            </a:r>
            <a:r>
              <a:rPr lang="en-US" sz="1800" dirty="0" smtClean="0">
                <a:latin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</a:rPr>
              <a:t>Emergency </a:t>
            </a:r>
            <a:r>
              <a:rPr lang="en-US" sz="1800" dirty="0" smtClean="0">
                <a:latin typeface="Tahoma" pitchFamily="34" charset="0"/>
              </a:rPr>
              <a:t>(life or death urgency in a declared emergency)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</a:rPr>
              <a:t> P</a:t>
            </a: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= </a:t>
            </a:r>
            <a:r>
              <a:rPr lang="en-US" sz="2000" dirty="0" smtClean="0">
                <a:latin typeface="Tahoma" pitchFamily="34" charset="0"/>
              </a:rPr>
              <a:t>Priority (official traffic in a declared emergency)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9900"/>
                </a:solidFill>
                <a:latin typeface="Tahoma" pitchFamily="34" charset="0"/>
              </a:rPr>
              <a:t>W</a:t>
            </a:r>
            <a:r>
              <a:rPr lang="en-US" dirty="0" smtClean="0">
                <a:solidFill>
                  <a:srgbClr val="FF9900"/>
                </a:solidFill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= </a:t>
            </a:r>
            <a:r>
              <a:rPr lang="en-US" sz="2000" i="1" dirty="0" smtClean="0">
                <a:latin typeface="Tahoma" pitchFamily="34" charset="0"/>
              </a:rPr>
              <a:t>Health &amp; Welfare (used only in a declared emergency)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 R</a:t>
            </a:r>
            <a:r>
              <a:rPr lang="en-US" dirty="0" smtClean="0">
                <a:solidFill>
                  <a:srgbClr val="FFFF66"/>
                </a:solidFill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=</a:t>
            </a:r>
            <a:r>
              <a:rPr lang="en-US" dirty="0" smtClean="0">
                <a:solidFill>
                  <a:srgbClr val="FFFF66"/>
                </a:solidFill>
                <a:latin typeface="Tahoma" pitchFamily="34" charset="0"/>
              </a:rPr>
              <a:t> Routine  </a:t>
            </a:r>
            <a:r>
              <a:rPr lang="en-US" sz="2000" dirty="0" smtClean="0">
                <a:solidFill>
                  <a:srgbClr val="FFFF66"/>
                </a:solidFill>
                <a:latin typeface="Tahoma" pitchFamily="34" charset="0"/>
              </a:rPr>
              <a:t>(everything else – most frequently used)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END OF H &amp; W Traffic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800" dirty="0">
                <a:solidFill>
                  <a:srgbClr val="FFFF66"/>
                </a:solidFill>
                <a:sym typeface="Wingdings" pitchFamily="2" charset="2"/>
              </a:rPr>
              <a:t> </a:t>
            </a:r>
            <a:r>
              <a:rPr lang="en-US" sz="4800" dirty="0" smtClean="0">
                <a:solidFill>
                  <a:srgbClr val="FFFF66"/>
                </a:solidFill>
                <a:sym typeface="Wingdings" pitchFamily="2" charset="2"/>
              </a:rPr>
              <a:t>               </a:t>
            </a:r>
            <a:r>
              <a:rPr lang="en-US" sz="9600" dirty="0" smtClean="0">
                <a:solidFill>
                  <a:srgbClr val="FFFF66"/>
                </a:solidFill>
                <a:sym typeface="Wingdings" pitchFamily="2" charset="2"/>
              </a:rPr>
              <a:t></a:t>
            </a:r>
            <a:endParaRPr lang="en-US" sz="96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Questions? 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5146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Message Format</a:t>
            </a:r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1676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FF00"/>
                </a:solidFill>
              </a:rPr>
              <a:t>The </a:t>
            </a:r>
          </a:p>
          <a:p>
            <a:pPr eaLnBrk="1" hangingPunct="1">
              <a:defRPr/>
            </a:pPr>
            <a:r>
              <a:rPr lang="en-US" sz="4800" dirty="0" smtClean="0">
                <a:solidFill>
                  <a:srgbClr val="FFFF00"/>
                </a:solidFill>
              </a:rPr>
              <a:t>ARRL Radiogram</a:t>
            </a:r>
          </a:p>
        </p:txBody>
      </p:sp>
    </p:spTree>
    <p:extLst>
      <p:ext uri="{BB962C8B-B14F-4D97-AF65-F5344CB8AC3E}">
        <p14:creationId xmlns:p14="http://schemas.microsoft.com/office/powerpoint/2010/main" val="422647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0"/>
          <p:cNvGrpSpPr>
            <a:grpSpLocks/>
          </p:cNvGrpSpPr>
          <p:nvPr/>
        </p:nvGrpSpPr>
        <p:grpSpPr bwMode="auto">
          <a:xfrm>
            <a:off x="838200" y="546100"/>
            <a:ext cx="8153400" cy="5186363"/>
            <a:chOff x="432" y="392"/>
            <a:chExt cx="5136" cy="3267"/>
          </a:xfrm>
        </p:grpSpPr>
        <p:pic>
          <p:nvPicPr>
            <p:cNvPr id="1331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1" t="3339" r="2406"/>
            <a:stretch>
              <a:fillRect/>
            </a:stretch>
          </p:blipFill>
          <p:spPr bwMode="auto">
            <a:xfrm>
              <a:off x="480" y="392"/>
              <a:ext cx="4704" cy="326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316" name="Group 19"/>
            <p:cNvGrpSpPr>
              <a:grpSpLocks/>
            </p:cNvGrpSpPr>
            <p:nvPr/>
          </p:nvGrpSpPr>
          <p:grpSpPr bwMode="auto">
            <a:xfrm>
              <a:off x="432" y="1008"/>
              <a:ext cx="5136" cy="2064"/>
              <a:chOff x="432" y="1008"/>
              <a:chExt cx="5136" cy="2064"/>
            </a:xfrm>
          </p:grpSpPr>
          <p:sp>
            <p:nvSpPr>
              <p:cNvPr id="22539" name="Rectangle 11"/>
              <p:cNvSpPr>
                <a:spLocks noRot="1" noChangeArrowheads="1"/>
              </p:cNvSpPr>
              <p:nvPr/>
            </p:nvSpPr>
            <p:spPr bwMode="auto">
              <a:xfrm>
                <a:off x="672" y="1008"/>
                <a:ext cx="4464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l">
                  <a:lnSpc>
                    <a:spcPct val="100000"/>
                  </a:lnSpc>
                  <a:defRPr/>
                </a:pPr>
                <a:endPara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22540" name="Rectangle 12"/>
              <p:cNvSpPr>
                <a:spLocks noRot="1" noChangeArrowheads="1"/>
              </p:cNvSpPr>
              <p:nvPr/>
            </p:nvSpPr>
            <p:spPr bwMode="auto">
              <a:xfrm>
                <a:off x="624" y="2744"/>
                <a:ext cx="4944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l">
                  <a:lnSpc>
                    <a:spcPct val="100000"/>
                  </a:lnSpc>
                  <a:defRPr/>
                </a:pPr>
                <a:endPara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22541" name="Rectangle 13"/>
              <p:cNvSpPr>
                <a:spLocks noRot="1" noChangeArrowheads="1"/>
              </p:cNvSpPr>
              <p:nvPr/>
            </p:nvSpPr>
            <p:spPr bwMode="auto">
              <a:xfrm>
                <a:off x="768" y="1296"/>
                <a:ext cx="158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l">
                  <a:lnSpc>
                    <a:spcPct val="100000"/>
                  </a:lnSpc>
                  <a:defRPr/>
                </a:pPr>
                <a:endPara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22542" name="Rectangle 14"/>
              <p:cNvSpPr>
                <a:spLocks noRot="1" noChangeArrowheads="1"/>
              </p:cNvSpPr>
              <p:nvPr/>
            </p:nvSpPr>
            <p:spPr bwMode="auto">
              <a:xfrm>
                <a:off x="1584" y="1776"/>
                <a:ext cx="96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l">
                  <a:lnSpc>
                    <a:spcPct val="100000"/>
                  </a:lnSpc>
                  <a:defRPr/>
                </a:pPr>
                <a:endPara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22543" name="Rectangle 15"/>
              <p:cNvSpPr>
                <a:spLocks noRot="1" noChangeArrowheads="1"/>
              </p:cNvSpPr>
              <p:nvPr/>
            </p:nvSpPr>
            <p:spPr bwMode="auto">
              <a:xfrm>
                <a:off x="432" y="2880"/>
                <a:ext cx="494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l">
                  <a:lnSpc>
                    <a:spcPct val="100000"/>
                  </a:lnSpc>
                  <a:defRPr/>
                </a:pPr>
                <a:r>
                  <a:rPr lang="en-US" sz="1700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                                          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</a:t>
                </a:r>
                <a:endParaRPr lang="en-US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22546" name="Text Box 18"/>
              <p:cNvSpPr txBox="1">
                <a:spLocks noChangeArrowheads="1"/>
              </p:cNvSpPr>
              <p:nvPr/>
            </p:nvSpPr>
            <p:spPr bwMode="auto">
              <a:xfrm>
                <a:off x="624" y="1920"/>
                <a:ext cx="4320" cy="19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  <a:defRPr/>
                </a:pPr>
                <a:endPara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ARRL Radiogram Form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4195763" cy="4197350"/>
          </a:xfr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300" b="1" dirty="0" smtClean="0">
                <a:solidFill>
                  <a:srgbClr val="FFFF00"/>
                </a:solidFill>
              </a:rPr>
              <a:t>Preamble:</a:t>
            </a:r>
            <a:r>
              <a:rPr lang="en-US" sz="1300" dirty="0" smtClean="0"/>
              <a:t> Message number, precedence, HX (optional handling code), station of origin, check (text word count), place of origin, time filed (optional), and date.</a:t>
            </a:r>
            <a:br>
              <a:rPr lang="en-US" sz="1300" dirty="0" smtClean="0"/>
            </a:br>
            <a:endParaRPr lang="en-US" sz="13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300" b="1" dirty="0" smtClean="0">
                <a:solidFill>
                  <a:srgbClr val="FFFF00"/>
                </a:solidFill>
              </a:rPr>
              <a:t>Addressee: </a:t>
            </a:r>
            <a:r>
              <a:rPr lang="en-US" sz="1300" dirty="0" smtClean="0"/>
              <a:t>Name, call sign (if a ham), </a:t>
            </a:r>
            <a:br>
              <a:rPr lang="en-US" sz="1300" dirty="0" smtClean="0"/>
            </a:br>
            <a:r>
              <a:rPr lang="en-US" sz="1300" dirty="0" smtClean="0"/>
              <a:t>full street address, city, 2-letter state abbreviation, zip code (very important) &amp; telephone (be sure to include area code).</a:t>
            </a:r>
            <a:br>
              <a:rPr lang="en-US" sz="1300" dirty="0" smtClean="0"/>
            </a:br>
            <a:endParaRPr lang="en-US" sz="13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300" b="1" dirty="0" smtClean="0">
                <a:solidFill>
                  <a:srgbClr val="FFFF00"/>
                </a:solidFill>
              </a:rPr>
              <a:t>This Radio Message was received at:</a:t>
            </a:r>
            <a:br>
              <a:rPr lang="en-US" sz="1300" b="1" dirty="0" smtClean="0">
                <a:solidFill>
                  <a:srgbClr val="FFFF00"/>
                </a:solidFill>
              </a:rPr>
            </a:br>
            <a:r>
              <a:rPr lang="en-US" sz="1300" dirty="0" smtClean="0"/>
              <a:t>Station identification and location.</a:t>
            </a:r>
            <a:br>
              <a:rPr lang="en-US" sz="1300" dirty="0" smtClean="0"/>
            </a:br>
            <a:endParaRPr lang="en-US" sz="13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300" b="1" dirty="0" smtClean="0">
                <a:solidFill>
                  <a:srgbClr val="FFFF00"/>
                </a:solidFill>
              </a:rPr>
              <a:t>Text:</a:t>
            </a:r>
            <a:r>
              <a:rPr lang="en-US" sz="1300" dirty="0" smtClean="0"/>
              <a:t> 25 words maximum, 5 per line; </a:t>
            </a:r>
            <a:br>
              <a:rPr lang="en-US" sz="1300" dirty="0" smtClean="0"/>
            </a:br>
            <a:r>
              <a:rPr lang="en-US" sz="1300" dirty="0" smtClean="0"/>
              <a:t>Use the word “</a:t>
            </a:r>
            <a:r>
              <a:rPr lang="en-US" sz="1300" dirty="0" err="1" smtClean="0"/>
              <a:t>xray</a:t>
            </a:r>
            <a:r>
              <a:rPr lang="en-US" sz="1300" dirty="0" smtClean="0"/>
              <a:t>” for a period (.) and “query” for a question mark (?). Last word </a:t>
            </a:r>
            <a:br>
              <a:rPr lang="en-US" sz="1300" dirty="0" smtClean="0"/>
            </a:br>
            <a:r>
              <a:rPr lang="en-US" sz="1300" dirty="0" smtClean="0"/>
              <a:t>in salutation (i.e., “73”, “Love”, etc.)</a:t>
            </a:r>
            <a:br>
              <a:rPr lang="en-US" sz="1300" dirty="0" smtClean="0"/>
            </a:br>
            <a:endParaRPr lang="en-US" sz="13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300" b="1" dirty="0" smtClean="0">
                <a:solidFill>
                  <a:srgbClr val="FFFF00"/>
                </a:solidFill>
              </a:rPr>
              <a:t>Signature:</a:t>
            </a:r>
            <a:r>
              <a:rPr lang="en-US" sz="1300" b="1" dirty="0" smtClean="0"/>
              <a:t> </a:t>
            </a:r>
            <a:r>
              <a:rPr lang="en-US" sz="1300" dirty="0" smtClean="0"/>
              <a:t>(Write-in above REC’D block) Name &amp; call sign of person who wrote the  message – include full phone number if not a Ham or if new to NTS.</a:t>
            </a:r>
          </a:p>
        </p:txBody>
      </p:sp>
      <p:sp>
        <p:nvSpPr>
          <p:cNvPr id="117765" name="Rectangle 5"/>
          <p:cNvSpPr>
            <a:spLocks noRot="1" noChangeArrowheads="1"/>
          </p:cNvSpPr>
          <p:nvPr/>
        </p:nvSpPr>
        <p:spPr bwMode="auto">
          <a:xfrm>
            <a:off x="4267200" y="5257800"/>
            <a:ext cx="4495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13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REC’D &amp; SENT:</a:t>
            </a:r>
            <a:r>
              <a:rPr lang="en-US" sz="13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Record the names and call sign of the person you rec’d the message from and/or sent/forwarded the message to, along with the date &amp; time (EST/EDT or Z).</a:t>
            </a:r>
          </a:p>
        </p:txBody>
      </p:sp>
      <p:pic>
        <p:nvPicPr>
          <p:cNvPr id="14341" name="Picture 25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5181600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3" name="Rectangle 17"/>
          <p:cNvSpPr>
            <a:spLocks noGrp="1" noRot="1" noChangeArrowheads="1"/>
          </p:cNvSpPr>
          <p:nvPr>
            <p:ph type="title"/>
          </p:nvPr>
        </p:nvSpPr>
        <p:spPr>
          <a:xfrm>
            <a:off x="457200" y="373063"/>
            <a:ext cx="8229600" cy="9493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smtClean="0"/>
              <a:t>Radiogram Form Detail (1 of 6)</a:t>
            </a:r>
          </a:p>
        </p:txBody>
      </p:sp>
      <p:pic>
        <p:nvPicPr>
          <p:cNvPr id="1536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" t="3339" r="2406" b="71782"/>
          <a:stretch>
            <a:fillRect/>
          </a:stretch>
        </p:blipFill>
        <p:spPr>
          <a:xfrm>
            <a:off x="530225" y="1600200"/>
            <a:ext cx="8077200" cy="1563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1447800" y="3124200"/>
            <a:ext cx="7010400" cy="291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defRPr/>
            </a:pPr>
            <a:r>
              <a:rPr lang="en-US" sz="1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Number</a:t>
            </a:r>
          </a:p>
          <a:p>
            <a:pPr lvl="1" eaLnBrk="0" hangingPunct="0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Assigned by the message originator</a:t>
            </a:r>
          </a:p>
          <a:p>
            <a:pPr lvl="1" eaLnBrk="0" hangingPunct="0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 standard way of numbering messages</a:t>
            </a:r>
          </a:p>
          <a:p>
            <a:pPr lvl="1" eaLnBrk="0" hangingPunct="0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Consecutive (1, 2, 3..., starting over at the new year or monthly)</a:t>
            </a:r>
          </a:p>
          <a:p>
            <a:pPr lvl="1" eaLnBrk="0" hangingPunct="0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Order by month &amp; number (507 = 7th you originated in May; </a:t>
            </a:r>
            <a:b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11244 = 244th message you originated in November</a:t>
            </a:r>
          </a:p>
          <a:p>
            <a:pPr eaLnBrk="0" hangingPunct="0">
              <a:lnSpc>
                <a:spcPct val="100000"/>
              </a:lnSpc>
              <a:buFont typeface="Verdana" pitchFamily="34" charset="0"/>
              <a:buAutoNum type="arabicPeriod"/>
              <a:defRPr/>
            </a:pPr>
            <a:endParaRPr lang="en-US" sz="9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0" hangingPunct="0">
              <a:lnSpc>
                <a:spcPct val="100000"/>
              </a:lnSpc>
              <a:buFont typeface="Verdana" pitchFamily="34" charset="0"/>
              <a:buNone/>
              <a:defRPr/>
            </a:pPr>
            <a:r>
              <a:rPr lang="en-US" sz="16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Precedence (EMERGENCY, P, W, or R)</a:t>
            </a:r>
          </a:p>
          <a:p>
            <a:pPr lvl="1" eaLnBrk="0" hangingPunct="0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Emergency = Life or Death urgency in a declared emergency</a:t>
            </a:r>
          </a:p>
          <a:p>
            <a:pPr lvl="1" eaLnBrk="0" hangingPunct="0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 = Priority (official traffic in a declared emergency)</a:t>
            </a:r>
          </a:p>
          <a:p>
            <a:pPr lvl="1" eaLnBrk="0" hangingPunct="0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6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 = Health &amp; Welfare (used only in a declared emergency)</a:t>
            </a:r>
          </a:p>
          <a:p>
            <a:pPr lvl="1" eaLnBrk="0" hangingPunct="0">
              <a:lnSpc>
                <a:spcPct val="100000"/>
              </a:lnSpc>
              <a:buFont typeface="Wingdings" pitchFamily="2" charset="2"/>
              <a:buChar char="§"/>
              <a:defRPr/>
            </a:pPr>
            <a:r>
              <a:rPr lang="en-US" sz="1600" b="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 = Routine  (everything else – most frequently used)</a:t>
            </a:r>
          </a:p>
        </p:txBody>
      </p:sp>
      <p:sp>
        <p:nvSpPr>
          <p:cNvPr id="106510" name="Oval 14"/>
          <p:cNvSpPr>
            <a:spLocks noChangeArrowheads="1"/>
          </p:cNvSpPr>
          <p:nvPr/>
        </p:nvSpPr>
        <p:spPr bwMode="auto">
          <a:xfrm>
            <a:off x="533400" y="2514600"/>
            <a:ext cx="1066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515" name="Rectangle 19"/>
          <p:cNvSpPr>
            <a:spLocks noRot="1" noChangeArrowheads="1"/>
          </p:cNvSpPr>
          <p:nvPr/>
        </p:nvSpPr>
        <p:spPr bwMode="auto">
          <a:xfrm>
            <a:off x="838200" y="27432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100000"/>
              </a:lnSpc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704         R          C        N2GS          14    CHESTER NJ      1830     JUL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RADIOGRAM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Verdana" pitchFamily="34" charset="0"/>
              <a:buNone/>
              <a:defRPr/>
            </a:pP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Precedence (</a:t>
            </a: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</a:rPr>
              <a:t>E</a:t>
            </a:r>
            <a:r>
              <a:rPr lang="en-US" sz="4000" dirty="0" smtClean="0">
                <a:solidFill>
                  <a:srgbClr val="FF0000"/>
                </a:solidFill>
                <a:latin typeface="Tahoma" pitchFamily="34" charset="0"/>
              </a:rPr>
              <a:t>, </a:t>
            </a:r>
            <a:r>
              <a:rPr lang="en-US" sz="4000" b="1" dirty="0" smtClean="0">
                <a:solidFill>
                  <a:srgbClr val="FFC000"/>
                </a:solidFill>
                <a:latin typeface="Tahoma" pitchFamily="34" charset="0"/>
              </a:rPr>
              <a:t>P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, </a:t>
            </a:r>
            <a:r>
              <a:rPr lang="en-US" sz="4000" b="1" dirty="0" smtClean="0">
                <a:solidFill>
                  <a:srgbClr val="00B0F0"/>
                </a:solidFill>
                <a:latin typeface="Tahoma" pitchFamily="34" charset="0"/>
              </a:rPr>
              <a:t>W</a:t>
            </a:r>
            <a:r>
              <a:rPr lang="en-US" sz="4000" dirty="0" smtClean="0">
                <a:solidFill>
                  <a:schemeClr val="tx1">
                    <a:lumMod val="65000"/>
                  </a:schemeClr>
                </a:solidFill>
                <a:latin typeface="Tahoma" pitchFamily="34" charset="0"/>
              </a:rPr>
              <a:t>,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 or </a:t>
            </a:r>
            <a:r>
              <a:rPr lang="en-US" sz="4000" b="1" dirty="0" smtClean="0">
                <a:solidFill>
                  <a:srgbClr val="99FF66"/>
                </a:solidFill>
                <a:latin typeface="Tahoma" pitchFamily="34" charset="0"/>
              </a:rPr>
              <a:t>R</a:t>
            </a:r>
            <a:r>
              <a:rPr lang="en-US" sz="4000" dirty="0" smtClean="0">
                <a:solidFill>
                  <a:srgbClr val="FFFF00"/>
                </a:solidFill>
                <a:latin typeface="Tahoma" pitchFamily="34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</a:rPr>
              <a:t>E</a:t>
            </a:r>
            <a:r>
              <a:rPr lang="en-US" sz="3200" b="1" dirty="0" smtClean="0"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= </a:t>
            </a:r>
            <a:r>
              <a:rPr lang="en-US" sz="1800" dirty="0" smtClean="0">
                <a:latin typeface="Tahoma" pitchFamily="34" charset="0"/>
              </a:rPr>
              <a:t>Emergency (life or death urgency in a declared emergency)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latin typeface="Tahoma" pitchFamily="34" charset="0"/>
              </a:rPr>
              <a:t>P</a:t>
            </a:r>
            <a:r>
              <a:rPr lang="en-US" dirty="0" smtClean="0">
                <a:latin typeface="Tahoma" pitchFamily="34" charset="0"/>
              </a:rPr>
              <a:t> = </a:t>
            </a:r>
            <a:r>
              <a:rPr lang="en-US" sz="1800" dirty="0" smtClean="0">
                <a:latin typeface="Tahoma" pitchFamily="34" charset="0"/>
              </a:rPr>
              <a:t>Priority (official traffic in a declared emergency)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00B0F0"/>
                </a:solidFill>
                <a:latin typeface="Tahoma" pitchFamily="34" charset="0"/>
              </a:rPr>
              <a:t>W</a:t>
            </a:r>
            <a:r>
              <a:rPr lang="en-US" dirty="0" smtClean="0">
                <a:latin typeface="Tahoma" pitchFamily="34" charset="0"/>
              </a:rPr>
              <a:t> = </a:t>
            </a:r>
            <a:r>
              <a:rPr lang="en-US" sz="1800" i="1" dirty="0" smtClean="0">
                <a:latin typeface="Tahoma" pitchFamily="34" charset="0"/>
              </a:rPr>
              <a:t>Health &amp; Welfare (used only in a declared emergency)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b="1" dirty="0" smtClean="0">
                <a:solidFill>
                  <a:srgbClr val="99FF66"/>
                </a:solidFill>
                <a:latin typeface="Tahoma" pitchFamily="34" charset="0"/>
              </a:rPr>
              <a:t>R</a:t>
            </a:r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</a:rPr>
              <a:t>=</a:t>
            </a:r>
            <a:r>
              <a:rPr lang="en-US" sz="24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</a:rPr>
              <a:t>Routine  (everything else – most frequently used)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3868</TotalTime>
  <Words>2105</Words>
  <Application>Microsoft Office PowerPoint</Application>
  <PresentationFormat>On-screen Show (4:3)</PresentationFormat>
  <Paragraphs>456</Paragraphs>
  <Slides>48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Globe</vt:lpstr>
      <vt:lpstr>  </vt:lpstr>
      <vt:lpstr>National Traffic System (NTS) An Introduction </vt:lpstr>
      <vt:lpstr>National Traffic System (NTS)  Messaging Basics </vt:lpstr>
      <vt:lpstr>Advantages of NTS Messaging</vt:lpstr>
      <vt:lpstr>Message Format</vt:lpstr>
      <vt:lpstr>PowerPoint Presentation</vt:lpstr>
      <vt:lpstr>ARRL Radiogram Form</vt:lpstr>
      <vt:lpstr>Radiogram Form Detail (1 of 6)</vt:lpstr>
      <vt:lpstr>RADIOGRAM</vt:lpstr>
      <vt:lpstr>Radiogram Form Detail (2 of 6)</vt:lpstr>
      <vt:lpstr>Radiogram Form Detail (3 of 6)</vt:lpstr>
      <vt:lpstr>Radiogram Form Detail (4 of 6)</vt:lpstr>
      <vt:lpstr>Radiogram Form Detail (5 of 6)</vt:lpstr>
      <vt:lpstr>Radiogram Form Detail (6 of 6)</vt:lpstr>
      <vt:lpstr>Health &amp; Welfare Message  RAW MESSAGE Sample #1</vt:lpstr>
      <vt:lpstr>Health &amp; Welfare Message  Completed Message Sample #1</vt:lpstr>
      <vt:lpstr>Routine Message  RAW MESSAGE Sample #2</vt:lpstr>
      <vt:lpstr>Routine Message  Completed Message Sample 2</vt:lpstr>
      <vt:lpstr>PriorityMessage  The Raw Message Sample #3</vt:lpstr>
      <vt:lpstr>PriorityMessage  Compledted Message Sample #3</vt:lpstr>
      <vt:lpstr>EMERGENCY Message  The Raw Message Sample #4</vt:lpstr>
      <vt:lpstr>EMERGENCY Message  Completed Message Sample #4</vt:lpstr>
      <vt:lpstr>Health &amp; Welfare Message  The Raw Message Sample #5</vt:lpstr>
      <vt:lpstr>Health &amp; Welfare Message Completed Radiogram Sample 5</vt:lpstr>
      <vt:lpstr>RADIOGRAMS</vt:lpstr>
      <vt:lpstr>RADIOGRAMS</vt:lpstr>
      <vt:lpstr>Health &amp; Welfare Message Sample #5 with ARL # Text</vt:lpstr>
      <vt:lpstr>ARL Numbered Texts Purpose &amp; How Counted</vt:lpstr>
      <vt:lpstr>ARL Numbered Texts (Examples)</vt:lpstr>
      <vt:lpstr>Public Serivce Related ARL Numbered Texts</vt:lpstr>
      <vt:lpstr>ARL Numbered Texts</vt:lpstr>
      <vt:lpstr>  ARL Numbered Texts "Relief” / “Emergency " Use  </vt:lpstr>
      <vt:lpstr>ARL Numbered Texts "Relief” / “Emergency " Use</vt:lpstr>
      <vt:lpstr>ARL Numbered Texts "Relief” / “Emergency " Use</vt:lpstr>
      <vt:lpstr>ARL Numbered Texts "Relief” / “Emergency " Use</vt:lpstr>
      <vt:lpstr>ARL Numbered Texts "Relief” / “Emergency " Use</vt:lpstr>
      <vt:lpstr>ARL Numbered Texts "Relief” / “Emergency " Use</vt:lpstr>
      <vt:lpstr>ARL Numbered Texts "Relief” / “Emergency " Use</vt:lpstr>
      <vt:lpstr>“E” &amp; “P”  MESSAGES</vt:lpstr>
      <vt:lpstr>How to Deliver an NTS Message</vt:lpstr>
      <vt:lpstr>Record Keeping &amp; Reporting  Public Serivce Honor Roll (PSHR)</vt:lpstr>
      <vt:lpstr>Local NTS Nets </vt:lpstr>
      <vt:lpstr>Sending Messages</vt:lpstr>
      <vt:lpstr>Did You Miss Something?</vt:lpstr>
      <vt:lpstr>END OF NCS THEORY</vt:lpstr>
      <vt:lpstr>TRAFFIC Precedence</vt:lpstr>
      <vt:lpstr>END OF H &amp; W Traffic</vt:lpstr>
      <vt:lpstr>Questions? </vt:lpstr>
    </vt:vector>
  </TitlesOfParts>
  <Company>KG6ILA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 NTS Message Handling</dc:title>
  <dc:creator>Pinkney Foster</dc:creator>
  <cp:lastModifiedBy>user</cp:lastModifiedBy>
  <cp:revision>224</cp:revision>
  <dcterms:created xsi:type="dcterms:W3CDTF">2002-10-25T23:56:24Z</dcterms:created>
  <dcterms:modified xsi:type="dcterms:W3CDTF">2015-02-04T20:46:50Z</dcterms:modified>
</cp:coreProperties>
</file>